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81" r:id="rId2"/>
    <p:sldId id="284" r:id="rId3"/>
    <p:sldId id="256" r:id="rId4"/>
    <p:sldId id="283" r:id="rId5"/>
    <p:sldId id="258" r:id="rId6"/>
    <p:sldId id="259" r:id="rId7"/>
    <p:sldId id="261" r:id="rId8"/>
    <p:sldId id="265" r:id="rId9"/>
    <p:sldId id="266" r:id="rId10"/>
    <p:sldId id="267" r:id="rId11"/>
    <p:sldId id="268" r:id="rId12"/>
    <p:sldId id="273" r:id="rId13"/>
    <p:sldId id="269" r:id="rId14"/>
    <p:sldId id="275" r:id="rId15"/>
    <p:sldId id="280" r:id="rId16"/>
    <p:sldId id="276" r:id="rId17"/>
    <p:sldId id="277" r:id="rId18"/>
    <p:sldId id="274" r:id="rId19"/>
    <p:sldId id="278" r:id="rId20"/>
    <p:sldId id="279" r:id="rId21"/>
    <p:sldId id="282" r:id="rId22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1CB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647"/>
    <p:restoredTop sz="74196" autoAdjust="0"/>
  </p:normalViewPr>
  <p:slideViewPr>
    <p:cSldViewPr snapToGrid="0" snapToObjects="1">
      <p:cViewPr varScale="1">
        <p:scale>
          <a:sx n="69" d="100"/>
          <a:sy n="69" d="100"/>
        </p:scale>
        <p:origin x="1928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3EEA0E-E510-0049-8D57-3B7F82689F3C}" type="datetimeFigureOut">
              <a:rPr lang="nl-NL" smtClean="0"/>
              <a:t>18-06-16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Klik om de tekststijl van het model te bewerken</a:t>
            </a:r>
          </a:p>
          <a:p>
            <a:pPr lvl="1"/>
            <a:r>
              <a:rPr lang="fr-FR" smtClean="0"/>
              <a:t>Tweede niveau</a:t>
            </a:r>
          </a:p>
          <a:p>
            <a:pPr lvl="2"/>
            <a:r>
              <a:rPr lang="fr-FR" smtClean="0"/>
              <a:t>Derde niveau</a:t>
            </a:r>
          </a:p>
          <a:p>
            <a:pPr lvl="3"/>
            <a:r>
              <a:rPr lang="fr-FR" smtClean="0"/>
              <a:t>Vierde niveau</a:t>
            </a:r>
          </a:p>
          <a:p>
            <a:pPr lvl="4"/>
            <a:r>
              <a:rPr lang="fr-FR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DFC160-0D60-4E40-BC7F-F971710235B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4778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FC160-0D60-4E40-BC7F-F971710235BD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8974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 smtClean="0"/>
              <a:t>Our</a:t>
            </a:r>
            <a:r>
              <a:rPr lang="nl-NL" dirty="0" smtClean="0"/>
              <a:t> </a:t>
            </a:r>
            <a:r>
              <a:rPr lang="nl-NL" dirty="0" err="1" smtClean="0"/>
              <a:t>biggest</a:t>
            </a:r>
            <a:r>
              <a:rPr lang="nl-NL" dirty="0" smtClean="0"/>
              <a:t> </a:t>
            </a:r>
            <a:r>
              <a:rPr lang="nl-NL" dirty="0" err="1" smtClean="0"/>
              <a:t>challenge</a:t>
            </a:r>
            <a:r>
              <a:rPr lang="nl-NL" baseline="0" dirty="0" smtClean="0"/>
              <a:t> was </a:t>
            </a:r>
            <a:r>
              <a:rPr lang="nl-NL" baseline="0" dirty="0" err="1" smtClean="0"/>
              <a:t>convincing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therapists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to</a:t>
            </a:r>
            <a:r>
              <a:rPr lang="nl-NL" baseline="0" dirty="0" smtClean="0"/>
              <a:t> step </a:t>
            </a:r>
            <a:r>
              <a:rPr lang="nl-NL" baseline="0" dirty="0" err="1" smtClean="0"/>
              <a:t>into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the</a:t>
            </a:r>
            <a:r>
              <a:rPr lang="nl-NL" baseline="0" dirty="0" smtClean="0"/>
              <a:t> trial.  </a:t>
            </a:r>
          </a:p>
          <a:p>
            <a:endParaRPr lang="nl-NL" baseline="0" dirty="0" smtClean="0"/>
          </a:p>
          <a:p>
            <a:r>
              <a:rPr lang="nl-NL" baseline="0" dirty="0" err="1" smtClean="0"/>
              <a:t>Explorative</a:t>
            </a:r>
            <a:r>
              <a:rPr lang="nl-NL" baseline="0" dirty="0" smtClean="0"/>
              <a:t> research on </a:t>
            </a:r>
            <a:r>
              <a:rPr lang="nl-NL" baseline="0" dirty="0" err="1" smtClean="0"/>
              <a:t>the</a:t>
            </a:r>
            <a:r>
              <a:rPr lang="nl-NL" baseline="0" dirty="0" smtClean="0"/>
              <a:t> attitude </a:t>
            </a:r>
            <a:r>
              <a:rPr lang="nl-NL" baseline="0" dirty="0" err="1" smtClean="0"/>
              <a:t>towards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technology</a:t>
            </a:r>
            <a:r>
              <a:rPr lang="nl-NL" baseline="0" dirty="0" smtClean="0"/>
              <a:t> </a:t>
            </a:r>
            <a:r>
              <a:rPr lang="nl-NL" baseline="0" dirty="0" err="1" smtClean="0"/>
              <a:t>innovations</a:t>
            </a:r>
            <a:r>
              <a:rPr lang="nl-NL" baseline="0" dirty="0" smtClean="0"/>
              <a:t> in </a:t>
            </a:r>
            <a:r>
              <a:rPr lang="nl-NL" baseline="0" dirty="0" err="1" smtClean="0"/>
              <a:t>mental</a:t>
            </a:r>
            <a:r>
              <a:rPr lang="nl-NL" baseline="0" dirty="0" smtClean="0"/>
              <a:t> health care in </a:t>
            </a:r>
            <a:r>
              <a:rPr lang="nl-NL" baseline="0" dirty="0" err="1" smtClean="0"/>
              <a:t>Flanders</a:t>
            </a:r>
            <a:r>
              <a:rPr lang="nl-NL" baseline="0" dirty="0" smtClean="0"/>
              <a:t> (2015)</a:t>
            </a:r>
          </a:p>
          <a:p>
            <a:pPr marL="171450" indent="-171450">
              <a:buFontTx/>
              <a:buChar char="-"/>
            </a:pPr>
            <a:r>
              <a:rPr lang="nl-NL" baseline="0" dirty="0" smtClean="0"/>
              <a:t>Performance </a:t>
            </a:r>
            <a:r>
              <a:rPr lang="nl-NL" baseline="0" dirty="0" err="1" smtClean="0"/>
              <a:t>expectation</a:t>
            </a:r>
            <a:r>
              <a:rPr lang="nl-NL" baseline="0" dirty="0" smtClean="0"/>
              <a:t>: 4.87 (1;7)</a:t>
            </a:r>
          </a:p>
          <a:p>
            <a:pPr marL="171450" indent="-171450">
              <a:buFontTx/>
              <a:buChar char="-"/>
            </a:pPr>
            <a:r>
              <a:rPr lang="nl-NL" baseline="0" dirty="0" smtClean="0"/>
              <a:t>Effort </a:t>
            </a:r>
            <a:r>
              <a:rPr lang="nl-NL" baseline="0" dirty="0" err="1" smtClean="0"/>
              <a:t>expectation</a:t>
            </a:r>
            <a:r>
              <a:rPr lang="nl-NL" baseline="0" dirty="0" smtClean="0"/>
              <a:t>: 4.75 (1;7)</a:t>
            </a:r>
          </a:p>
          <a:p>
            <a:pPr marL="171450" indent="-171450">
              <a:buFontTx/>
              <a:buChar char="-"/>
            </a:pPr>
            <a:r>
              <a:rPr lang="nl-NL" baseline="0" dirty="0" smtClean="0"/>
              <a:t>Attitude </a:t>
            </a:r>
            <a:r>
              <a:rPr lang="nl-NL" baseline="0" dirty="0" err="1" smtClean="0"/>
              <a:t>toward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technologies</a:t>
            </a:r>
            <a:r>
              <a:rPr lang="nl-NL" baseline="0" dirty="0" smtClean="0"/>
              <a:t>: 4.65 (1;7)</a:t>
            </a:r>
          </a:p>
          <a:p>
            <a:pPr marL="171450" indent="-171450">
              <a:buFontTx/>
              <a:buChar char="-"/>
            </a:pPr>
            <a:r>
              <a:rPr lang="nl-NL" baseline="0" dirty="0" err="1" smtClean="0"/>
              <a:t>Social</a:t>
            </a:r>
            <a:r>
              <a:rPr lang="nl-NL" baseline="0" dirty="0" smtClean="0"/>
              <a:t> </a:t>
            </a:r>
            <a:r>
              <a:rPr lang="nl-NL" baseline="0" dirty="0" err="1" smtClean="0"/>
              <a:t>influence</a:t>
            </a:r>
            <a:r>
              <a:rPr lang="nl-NL" baseline="0" dirty="0" smtClean="0"/>
              <a:t>: 3.73 (1;7)</a:t>
            </a:r>
          </a:p>
          <a:p>
            <a:pPr marL="171450" indent="-171450">
              <a:buFontTx/>
              <a:buChar char="-"/>
            </a:pPr>
            <a:r>
              <a:rPr lang="nl-NL" baseline="0" dirty="0" err="1" smtClean="0"/>
              <a:t>Facilitating</a:t>
            </a:r>
            <a:r>
              <a:rPr lang="nl-NL" baseline="0" dirty="0" smtClean="0"/>
              <a:t> </a:t>
            </a:r>
            <a:r>
              <a:rPr lang="nl-NL" baseline="0" dirty="0" err="1" smtClean="0"/>
              <a:t>conditions</a:t>
            </a:r>
            <a:r>
              <a:rPr lang="nl-NL" baseline="0" dirty="0" smtClean="0"/>
              <a:t>: 3.58 (1;7)</a:t>
            </a:r>
          </a:p>
          <a:p>
            <a:pPr marL="171450" indent="-171450">
              <a:buFontTx/>
              <a:buChar char="-"/>
            </a:pPr>
            <a:r>
              <a:rPr lang="nl-NL" baseline="0" dirty="0" err="1" smtClean="0"/>
              <a:t>Self-reliance</a:t>
            </a:r>
            <a:r>
              <a:rPr lang="nl-NL" baseline="0" dirty="0" smtClean="0"/>
              <a:t>: 4.38 (1;7)</a:t>
            </a:r>
          </a:p>
          <a:p>
            <a:pPr marL="171450" indent="-171450">
              <a:buFontTx/>
              <a:buChar char="-"/>
            </a:pPr>
            <a:r>
              <a:rPr lang="nl-NL" baseline="0" dirty="0" err="1" smtClean="0"/>
              <a:t>Fear</a:t>
            </a:r>
            <a:r>
              <a:rPr lang="nl-NL" baseline="0" dirty="0" smtClean="0"/>
              <a:t>: 2.75 (1;7)</a:t>
            </a:r>
          </a:p>
          <a:p>
            <a:pPr marL="171450" indent="-171450">
              <a:buFontTx/>
              <a:buChar char="-"/>
            </a:pPr>
            <a:r>
              <a:rPr lang="nl-NL" baseline="0" dirty="0" err="1" smtClean="0"/>
              <a:t>Use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intention</a:t>
            </a:r>
            <a:r>
              <a:rPr lang="nl-NL" baseline="0" dirty="0" smtClean="0"/>
              <a:t>: 4.02 (1;7)</a:t>
            </a:r>
          </a:p>
          <a:p>
            <a:endParaRPr lang="nl-NL" baseline="0" dirty="0" smtClean="0"/>
          </a:p>
          <a:p>
            <a:r>
              <a:rPr lang="nl-NL" baseline="0" dirty="0" smtClean="0"/>
              <a:t>Research </a:t>
            </a:r>
            <a:r>
              <a:rPr lang="nl-NL" dirty="0" smtClean="0"/>
              <a:t>Van Daele, </a:t>
            </a:r>
            <a:r>
              <a:rPr lang="nl-NL" dirty="0" err="1" smtClean="0"/>
              <a:t>Vansteenwegen</a:t>
            </a:r>
            <a:r>
              <a:rPr lang="nl-NL" dirty="0" smtClean="0"/>
              <a:t>, Hermans, Van </a:t>
            </a:r>
            <a:r>
              <a:rPr lang="nl-NL" dirty="0" err="1" smtClean="0"/>
              <a:t>Audenhove</a:t>
            </a:r>
            <a:r>
              <a:rPr lang="nl-NL" dirty="0" smtClean="0"/>
              <a:t>, &amp; Van den Bergh (2013): nurses </a:t>
            </a:r>
            <a:r>
              <a:rPr lang="nl-NL" dirty="0" err="1" smtClean="0"/>
              <a:t>and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GP’s</a:t>
            </a:r>
            <a:r>
              <a:rPr lang="nl-NL" baseline="0" dirty="0" smtClean="0"/>
              <a:t>: SWOT-analysis</a:t>
            </a:r>
          </a:p>
          <a:p>
            <a:pPr marL="171450" indent="-171450">
              <a:buFontTx/>
              <a:buChar char="-"/>
            </a:pPr>
            <a:r>
              <a:rPr lang="nl-NL" baseline="0" dirty="0" err="1" smtClean="0"/>
              <a:t>Weakness</a:t>
            </a:r>
            <a:r>
              <a:rPr lang="nl-NL" baseline="0" dirty="0" smtClean="0"/>
              <a:t>: no time </a:t>
            </a:r>
            <a:r>
              <a:rPr lang="nl-NL" baseline="0" dirty="0" err="1" smtClean="0"/>
              <a:t>for</a:t>
            </a:r>
            <a:r>
              <a:rPr lang="nl-NL" baseline="0" dirty="0" smtClean="0"/>
              <a:t> support, technologie </a:t>
            </a:r>
            <a:r>
              <a:rPr lang="nl-NL" baseline="0" dirty="0" err="1" smtClean="0"/>
              <a:t>problems</a:t>
            </a:r>
            <a:r>
              <a:rPr lang="nl-NL" baseline="0" dirty="0" smtClean="0"/>
              <a:t>, extra </a:t>
            </a:r>
            <a:r>
              <a:rPr lang="nl-NL" baseline="0" dirty="0" err="1" smtClean="0"/>
              <a:t>workload</a:t>
            </a:r>
            <a:r>
              <a:rPr lang="nl-NL" baseline="0" dirty="0" smtClean="0"/>
              <a:t>, </a:t>
            </a:r>
            <a:r>
              <a:rPr lang="nl-NL" baseline="0" dirty="0" err="1" smtClean="0"/>
              <a:t>not</a:t>
            </a:r>
            <a:r>
              <a:rPr lang="nl-NL" baseline="0" dirty="0" smtClean="0"/>
              <a:t> </a:t>
            </a:r>
            <a:r>
              <a:rPr lang="nl-NL" baseline="0" dirty="0" err="1" smtClean="0"/>
              <a:t>individualized</a:t>
            </a:r>
            <a:r>
              <a:rPr lang="nl-NL" baseline="0" dirty="0" smtClean="0"/>
              <a:t>, </a:t>
            </a:r>
            <a:r>
              <a:rPr lang="nl-NL" baseline="0" dirty="0" err="1" smtClean="0"/>
              <a:t>dependent</a:t>
            </a:r>
            <a:r>
              <a:rPr lang="nl-NL" baseline="0" dirty="0" smtClean="0"/>
              <a:t> of </a:t>
            </a:r>
            <a:r>
              <a:rPr lang="nl-NL" baseline="0" dirty="0" err="1" smtClean="0"/>
              <a:t>motivation</a:t>
            </a:r>
            <a:r>
              <a:rPr lang="nl-NL" baseline="0" dirty="0" smtClean="0"/>
              <a:t> of users</a:t>
            </a:r>
          </a:p>
          <a:p>
            <a:pPr marL="171450" indent="-171450">
              <a:buFontTx/>
              <a:buChar char="-"/>
            </a:pPr>
            <a:r>
              <a:rPr lang="nl-NL" baseline="0" dirty="0" err="1" smtClean="0"/>
              <a:t>Threaths</a:t>
            </a:r>
            <a:r>
              <a:rPr lang="nl-NL" baseline="0" dirty="0" smtClean="0"/>
              <a:t>: </a:t>
            </a:r>
            <a:r>
              <a:rPr lang="nl-NL" baseline="0" dirty="0" err="1" smtClean="0"/>
              <a:t>not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their</a:t>
            </a:r>
            <a:r>
              <a:rPr lang="nl-NL" baseline="0" dirty="0" smtClean="0"/>
              <a:t> job, </a:t>
            </a:r>
            <a:r>
              <a:rPr lang="nl-NL" baseline="0" dirty="0" err="1" smtClean="0"/>
              <a:t>too</a:t>
            </a:r>
            <a:r>
              <a:rPr lang="nl-NL" baseline="0" dirty="0" smtClean="0"/>
              <a:t> </a:t>
            </a:r>
            <a:r>
              <a:rPr lang="nl-NL" baseline="0" dirty="0" err="1" smtClean="0"/>
              <a:t>much</a:t>
            </a:r>
            <a:r>
              <a:rPr lang="nl-NL" baseline="0" dirty="0" smtClean="0"/>
              <a:t> protocol-</a:t>
            </a:r>
            <a:r>
              <a:rPr lang="nl-NL" baseline="0" dirty="0" err="1" smtClean="0"/>
              <a:t>based</a:t>
            </a:r>
            <a:r>
              <a:rPr lang="nl-NL" baseline="0" dirty="0" smtClean="0"/>
              <a:t>, </a:t>
            </a:r>
            <a:r>
              <a:rPr lang="nl-NL" baseline="0" dirty="0" err="1" smtClean="0"/>
              <a:t>alienation</a:t>
            </a:r>
            <a:r>
              <a:rPr lang="nl-NL" baseline="0" dirty="0" smtClean="0"/>
              <a:t> of </a:t>
            </a:r>
            <a:r>
              <a:rPr lang="nl-NL" baseline="0" dirty="0" err="1" smtClean="0"/>
              <a:t>reality</a:t>
            </a:r>
            <a:r>
              <a:rPr lang="nl-NL" baseline="0" dirty="0" smtClean="0"/>
              <a:t>, </a:t>
            </a:r>
            <a:r>
              <a:rPr lang="nl-NL" baseline="0" dirty="0" err="1" smtClean="0"/>
              <a:t>what</a:t>
            </a:r>
            <a:r>
              <a:rPr lang="nl-NL" baseline="0" dirty="0" smtClean="0"/>
              <a:t> </a:t>
            </a:r>
            <a:r>
              <a:rPr lang="nl-NL" baseline="0" dirty="0" err="1" smtClean="0"/>
              <a:t>with</a:t>
            </a:r>
            <a:r>
              <a:rPr lang="nl-NL" baseline="0" dirty="0" smtClean="0"/>
              <a:t> </a:t>
            </a:r>
            <a:r>
              <a:rPr lang="nl-NL" baseline="0" dirty="0" err="1" smtClean="0"/>
              <a:t>suicidality</a:t>
            </a:r>
            <a:r>
              <a:rPr lang="nl-NL" baseline="0" dirty="0" smtClean="0"/>
              <a:t>?</a:t>
            </a:r>
          </a:p>
          <a:p>
            <a:pPr marL="171450" indent="-171450">
              <a:buFontTx/>
              <a:buChar char="-"/>
            </a:pPr>
            <a:endParaRPr lang="nl-NL" baseline="0" dirty="0" smtClean="0"/>
          </a:p>
          <a:p>
            <a:pPr marL="171450" indent="-171450">
              <a:buFontTx/>
              <a:buChar char="-"/>
            </a:pPr>
            <a:endParaRPr lang="nl-NL" baseline="0" dirty="0" smtClean="0"/>
          </a:p>
          <a:p>
            <a:endParaRPr lang="nl-NL" baseline="0" dirty="0" smtClean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FC160-0D60-4E40-BC7F-F971710235BD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80383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 smtClean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FC160-0D60-4E40-BC7F-F971710235BD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8647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5ED54-4049-914E-9FE9-CB649C235569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50167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FC160-0D60-4E40-BC7F-F971710235BD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89957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smtClean="0"/>
              <a:t>Private </a:t>
            </a:r>
            <a:r>
              <a:rPr lang="nl-NL" dirty="0" err="1" smtClean="0"/>
              <a:t>practive</a:t>
            </a:r>
            <a:r>
              <a:rPr lang="nl-NL" dirty="0" smtClean="0"/>
              <a:t> </a:t>
            </a:r>
            <a:r>
              <a:rPr lang="nl-NL" dirty="0" err="1" smtClean="0"/>
              <a:t>for</a:t>
            </a:r>
            <a:r>
              <a:rPr lang="nl-NL" dirty="0" smtClean="0"/>
              <a:t> a </a:t>
            </a:r>
            <a:r>
              <a:rPr lang="nl-NL" dirty="0" err="1" smtClean="0"/>
              <a:t>broad</a:t>
            </a:r>
            <a:r>
              <a:rPr lang="nl-NL" dirty="0" smtClean="0"/>
              <a:t> spectrum of </a:t>
            </a:r>
            <a:r>
              <a:rPr lang="nl-NL" dirty="0" err="1" smtClean="0"/>
              <a:t>psychologic</a:t>
            </a:r>
            <a:r>
              <a:rPr lang="nl-NL" dirty="0" smtClean="0"/>
              <a:t> </a:t>
            </a:r>
            <a:r>
              <a:rPr lang="nl-NL" dirty="0" err="1" smtClean="0"/>
              <a:t>problems</a:t>
            </a:r>
            <a:r>
              <a:rPr lang="nl-NL" baseline="0" dirty="0"/>
              <a:t> </a:t>
            </a:r>
            <a:r>
              <a:rPr lang="nl-NL" baseline="0" dirty="0" smtClean="0"/>
              <a:t>in a </a:t>
            </a:r>
            <a:r>
              <a:rPr lang="nl-NL" baseline="0" dirty="0" err="1" smtClean="0"/>
              <a:t>rural</a:t>
            </a:r>
            <a:r>
              <a:rPr lang="nl-NL" baseline="0" dirty="0" smtClean="0"/>
              <a:t> </a:t>
            </a:r>
            <a:r>
              <a:rPr lang="nl-NL" baseline="0" dirty="0" err="1" smtClean="0"/>
              <a:t>region</a:t>
            </a:r>
            <a:r>
              <a:rPr lang="nl-NL" baseline="0" dirty="0" smtClean="0"/>
              <a:t> in </a:t>
            </a:r>
            <a:r>
              <a:rPr lang="nl-NL" baseline="0" dirty="0" err="1" smtClean="0"/>
              <a:t>Flanders</a:t>
            </a:r>
            <a:endParaRPr lang="nl-NL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17348F-768E-2E4E-8ECF-150E2E6EAC58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9037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 smtClean="0"/>
              <a:t>Advantages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mHealth</a:t>
            </a:r>
            <a:r>
              <a:rPr lang="nl-NL" baseline="0" dirty="0" smtClean="0"/>
              <a:t>:</a:t>
            </a:r>
          </a:p>
          <a:p>
            <a:endParaRPr lang="nl-NL" dirty="0" smtClean="0"/>
          </a:p>
          <a:p>
            <a:pPr marL="171450" indent="-171450">
              <a:buFontTx/>
              <a:buChar char="-"/>
            </a:pPr>
            <a:r>
              <a:rPr lang="nl-NL" dirty="0" smtClean="0"/>
              <a:t>Portable: </a:t>
            </a:r>
            <a:r>
              <a:rPr lang="nl-NL" dirty="0" err="1" smtClean="0"/>
              <a:t>people</a:t>
            </a:r>
            <a:r>
              <a:rPr lang="nl-NL" dirty="0" smtClean="0"/>
              <a:t> have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their</a:t>
            </a:r>
            <a:r>
              <a:rPr lang="nl-NL" baseline="0" dirty="0" smtClean="0"/>
              <a:t> smartphone </a:t>
            </a:r>
            <a:r>
              <a:rPr lang="nl-NL" baseline="0" dirty="0" err="1" smtClean="0"/>
              <a:t>always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with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them</a:t>
            </a:r>
            <a:endParaRPr lang="nl-NL" baseline="0" dirty="0" smtClean="0"/>
          </a:p>
          <a:p>
            <a:pPr marL="171450" indent="-171450">
              <a:buFontTx/>
              <a:buChar char="-"/>
            </a:pPr>
            <a:r>
              <a:rPr lang="nl-NL" baseline="0" dirty="0" smtClean="0"/>
              <a:t>Monitoring &amp; tracking: more </a:t>
            </a:r>
            <a:r>
              <a:rPr lang="nl-NL" baseline="0" dirty="0" err="1" smtClean="0"/>
              <a:t>liabele</a:t>
            </a:r>
            <a:r>
              <a:rPr lang="nl-NL" baseline="0" dirty="0" smtClean="0"/>
              <a:t> data: just-in-time &amp; </a:t>
            </a:r>
            <a:r>
              <a:rPr lang="nl-NL" baseline="0" dirty="0" err="1" smtClean="0"/>
              <a:t>just</a:t>
            </a:r>
            <a:r>
              <a:rPr lang="nl-NL" baseline="0" dirty="0" smtClean="0"/>
              <a:t>-in-</a:t>
            </a:r>
            <a:r>
              <a:rPr lang="nl-NL" baseline="0" dirty="0" err="1" smtClean="0"/>
              <a:t>place</a:t>
            </a:r>
            <a:endParaRPr lang="nl-NL" baseline="0" dirty="0" smtClean="0"/>
          </a:p>
          <a:p>
            <a:pPr marL="171450" indent="-171450">
              <a:buFontTx/>
              <a:buChar char="-"/>
            </a:pPr>
            <a:r>
              <a:rPr lang="nl-NL" baseline="0" dirty="0" err="1" smtClean="0"/>
              <a:t>Possibility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to</a:t>
            </a:r>
            <a:r>
              <a:rPr lang="nl-NL" baseline="0" dirty="0" smtClean="0"/>
              <a:t> push </a:t>
            </a:r>
            <a:r>
              <a:rPr lang="nl-NL" baseline="0" dirty="0" err="1" smtClean="0"/>
              <a:t>customized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notifications</a:t>
            </a:r>
            <a:r>
              <a:rPr lang="nl-NL" baseline="0" dirty="0" smtClean="0"/>
              <a:t> </a:t>
            </a:r>
          </a:p>
          <a:p>
            <a:pPr marL="171450" indent="-171450">
              <a:buFontTx/>
              <a:buChar char="-"/>
            </a:pPr>
            <a:r>
              <a:rPr lang="nl-NL" baseline="0" dirty="0" smtClean="0"/>
              <a:t>Support at </a:t>
            </a:r>
            <a:r>
              <a:rPr lang="nl-NL" baseline="0" dirty="0" err="1" smtClean="0"/>
              <a:t>the</a:t>
            </a:r>
            <a:r>
              <a:rPr lang="nl-NL" baseline="0" dirty="0" smtClean="0"/>
              <a:t> moment </a:t>
            </a:r>
            <a:r>
              <a:rPr lang="nl-NL" baseline="0" dirty="0" err="1" smtClean="0"/>
              <a:t>they</a:t>
            </a:r>
            <a:r>
              <a:rPr lang="nl-NL" baseline="0" dirty="0" smtClean="0"/>
              <a:t> </a:t>
            </a:r>
            <a:r>
              <a:rPr lang="nl-NL" baseline="0" dirty="0" err="1" smtClean="0"/>
              <a:t>need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it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the</a:t>
            </a:r>
            <a:r>
              <a:rPr lang="nl-NL" baseline="0" dirty="0" smtClean="0"/>
              <a:t> most</a:t>
            </a:r>
            <a:endParaRPr lang="nl-NL" dirty="0" smtClean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FC160-0D60-4E40-BC7F-F971710235BD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358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8 weeks </a:t>
            </a:r>
            <a:r>
              <a:rPr lang="nl-NL" baseline="0" dirty="0" err="1" smtClean="0"/>
              <a:t>group</a:t>
            </a:r>
            <a:r>
              <a:rPr lang="nl-NL" baseline="0" dirty="0" smtClean="0"/>
              <a:t> treatment + app </a:t>
            </a:r>
            <a:r>
              <a:rPr lang="nl-NL" baseline="0" dirty="0" err="1" smtClean="0"/>
              <a:t>for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the</a:t>
            </a:r>
            <a:r>
              <a:rPr lang="nl-NL" baseline="0" dirty="0" smtClean="0"/>
              <a:t> right side of </a:t>
            </a:r>
            <a:r>
              <a:rPr lang="nl-NL" baseline="0" dirty="0" err="1" smtClean="0"/>
              <a:t>the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hexaflex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FC160-0D60-4E40-BC7F-F971710235BD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014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nl-NL" dirty="0" err="1" smtClean="0"/>
              <a:t>Weekly</a:t>
            </a:r>
            <a:r>
              <a:rPr lang="nl-NL" baseline="0" dirty="0" smtClean="0"/>
              <a:t> score of life </a:t>
            </a:r>
            <a:r>
              <a:rPr lang="nl-NL" baseline="0" dirty="0" err="1" smtClean="0"/>
              <a:t>quality</a:t>
            </a:r>
            <a:r>
              <a:rPr lang="nl-NL" baseline="0" dirty="0" smtClean="0"/>
              <a:t>: </a:t>
            </a:r>
            <a:r>
              <a:rPr lang="nl-NL" baseline="0" dirty="0" err="1" smtClean="0"/>
              <a:t>every</a:t>
            </a:r>
            <a:r>
              <a:rPr lang="nl-NL" baseline="0" dirty="0" smtClean="0"/>
              <a:t> week users are </a:t>
            </a:r>
            <a:r>
              <a:rPr lang="nl-NL" baseline="0" dirty="0" err="1" smtClean="0"/>
              <a:t>asked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how</a:t>
            </a:r>
            <a:r>
              <a:rPr lang="nl-NL" baseline="0" dirty="0" smtClean="0"/>
              <a:t> well </a:t>
            </a:r>
            <a:r>
              <a:rPr lang="nl-NL" baseline="0" dirty="0" err="1" smtClean="0"/>
              <a:t>they</a:t>
            </a:r>
            <a:r>
              <a:rPr lang="nl-NL" baseline="0" dirty="0" smtClean="0"/>
              <a:t> live </a:t>
            </a:r>
            <a:r>
              <a:rPr lang="nl-NL" baseline="0" dirty="0" err="1" smtClean="0"/>
              <a:t>according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their</a:t>
            </a:r>
            <a:r>
              <a:rPr lang="nl-NL" baseline="0" dirty="0" smtClean="0"/>
              <a:t> </a:t>
            </a:r>
            <a:r>
              <a:rPr lang="nl-NL" baseline="0" dirty="0" err="1" smtClean="0"/>
              <a:t>values</a:t>
            </a:r>
            <a:r>
              <a:rPr lang="nl-NL" baseline="0" dirty="0" smtClean="0"/>
              <a:t> on </a:t>
            </a:r>
            <a:r>
              <a:rPr lang="nl-NL" baseline="0" dirty="0" err="1" smtClean="0"/>
              <a:t>four</a:t>
            </a:r>
            <a:r>
              <a:rPr lang="nl-NL" baseline="0" dirty="0" smtClean="0"/>
              <a:t> live </a:t>
            </a:r>
            <a:r>
              <a:rPr lang="nl-NL" baseline="0" dirty="0" err="1" smtClean="0"/>
              <a:t>domains</a:t>
            </a:r>
            <a:r>
              <a:rPr lang="nl-NL" baseline="0" dirty="0" smtClean="0"/>
              <a:t> (</a:t>
            </a:r>
            <a:r>
              <a:rPr lang="nl-NL" baseline="0" dirty="0" err="1" smtClean="0"/>
              <a:t>work</a:t>
            </a:r>
            <a:r>
              <a:rPr lang="nl-NL" baseline="0" dirty="0" smtClean="0"/>
              <a:t>, love, </a:t>
            </a:r>
            <a:r>
              <a:rPr lang="nl-NL" baseline="0" dirty="0" err="1" smtClean="0"/>
              <a:t>play</a:t>
            </a:r>
            <a:r>
              <a:rPr lang="nl-NL" baseline="0" dirty="0" smtClean="0"/>
              <a:t>, health) </a:t>
            </a:r>
            <a:r>
              <a:rPr lang="nl-NL" baseline="0" dirty="0" err="1" smtClean="0"/>
              <a:t>and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what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they</a:t>
            </a:r>
            <a:r>
              <a:rPr lang="nl-NL" baseline="0" dirty="0" smtClean="0"/>
              <a:t> </a:t>
            </a:r>
            <a:r>
              <a:rPr lang="nl-NL" baseline="0" dirty="0" err="1" smtClean="0"/>
              <a:t>can</a:t>
            </a:r>
            <a:r>
              <a:rPr lang="nl-NL" baseline="0" dirty="0" smtClean="0"/>
              <a:t> do </a:t>
            </a:r>
            <a:r>
              <a:rPr lang="nl-NL" baseline="0" dirty="0" err="1" smtClean="0"/>
              <a:t>to</a:t>
            </a:r>
            <a:r>
              <a:rPr lang="nl-NL" baseline="0" dirty="0" smtClean="0"/>
              <a:t> </a:t>
            </a:r>
            <a:r>
              <a:rPr lang="nl-NL" baseline="0" dirty="0" err="1" smtClean="0"/>
              <a:t>bring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this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value</a:t>
            </a:r>
            <a:r>
              <a:rPr lang="nl-NL" baseline="0" dirty="0" smtClean="0"/>
              <a:t> more in </a:t>
            </a:r>
            <a:r>
              <a:rPr lang="nl-NL" baseline="0" dirty="0" err="1" smtClean="0"/>
              <a:t>their</a:t>
            </a:r>
            <a:r>
              <a:rPr lang="nl-NL" baseline="0" dirty="0" smtClean="0"/>
              <a:t> live</a:t>
            </a:r>
          </a:p>
          <a:p>
            <a:pPr marL="228600" indent="-228600">
              <a:buAutoNum type="arabicPeriod"/>
            </a:pPr>
            <a:r>
              <a:rPr lang="nl-NL" baseline="0" dirty="0" smtClean="0"/>
              <a:t>Goal setting </a:t>
            </a:r>
            <a:r>
              <a:rPr lang="nl-NL" baseline="0" dirty="0" err="1" smtClean="0"/>
              <a:t>and</a:t>
            </a:r>
            <a:r>
              <a:rPr lang="nl-NL" baseline="0" dirty="0" smtClean="0"/>
              <a:t> reminders: These </a:t>
            </a:r>
            <a:r>
              <a:rPr lang="nl-NL" baseline="0" dirty="0" err="1" smtClean="0"/>
              <a:t>value-bsed</a:t>
            </a:r>
            <a:r>
              <a:rPr lang="nl-NL" baseline="0" dirty="0" smtClean="0"/>
              <a:t> actions are </a:t>
            </a:r>
            <a:r>
              <a:rPr lang="nl-NL" baseline="0" dirty="0" err="1" smtClean="0"/>
              <a:t>kept</a:t>
            </a:r>
            <a:r>
              <a:rPr lang="nl-NL" baseline="0" dirty="0" smtClean="0"/>
              <a:t> in a </a:t>
            </a:r>
            <a:r>
              <a:rPr lang="nl-NL" baseline="0" dirty="0" err="1" smtClean="0"/>
              <a:t>to</a:t>
            </a:r>
            <a:r>
              <a:rPr lang="nl-NL" baseline="0" dirty="0" smtClean="0"/>
              <a:t>-do list </a:t>
            </a:r>
            <a:r>
              <a:rPr lang="nl-NL" baseline="0" dirty="0" err="1" smtClean="0"/>
              <a:t>and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if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they</a:t>
            </a:r>
            <a:r>
              <a:rPr lang="nl-NL" baseline="0" dirty="0" smtClean="0"/>
              <a:t> </a:t>
            </a:r>
            <a:r>
              <a:rPr lang="nl-NL" baseline="0" dirty="0" err="1" smtClean="0"/>
              <a:t>aren’t</a:t>
            </a:r>
            <a:r>
              <a:rPr lang="nl-NL" baseline="0" dirty="0" smtClean="0"/>
              <a:t> </a:t>
            </a:r>
            <a:r>
              <a:rPr lang="nl-NL" baseline="0" dirty="0" err="1" smtClean="0"/>
              <a:t>checked</a:t>
            </a:r>
            <a:r>
              <a:rPr lang="nl-NL" baseline="0" dirty="0" smtClean="0"/>
              <a:t> off </a:t>
            </a:r>
            <a:r>
              <a:rPr lang="nl-NL" baseline="0" dirty="0" err="1" smtClean="0"/>
              <a:t>within</a:t>
            </a:r>
            <a:r>
              <a:rPr lang="nl-NL" baseline="0" dirty="0" smtClean="0"/>
              <a:t> a week, users get </a:t>
            </a:r>
            <a:r>
              <a:rPr lang="nl-NL" baseline="0" dirty="0" err="1" smtClean="0"/>
              <a:t>an</a:t>
            </a:r>
            <a:r>
              <a:rPr lang="nl-NL" baseline="0" dirty="0" smtClean="0"/>
              <a:t> ACT-</a:t>
            </a:r>
            <a:r>
              <a:rPr lang="nl-NL" baseline="0" dirty="0" err="1" smtClean="0"/>
              <a:t>friendly</a:t>
            </a:r>
            <a:r>
              <a:rPr lang="nl-NL" baseline="0" dirty="0" smtClean="0"/>
              <a:t> reminder</a:t>
            </a:r>
          </a:p>
          <a:p>
            <a:pPr marL="228600" indent="-228600">
              <a:buAutoNum type="arabicPeriod"/>
            </a:pPr>
            <a:r>
              <a:rPr lang="nl-NL" baseline="0" dirty="0" err="1" smtClean="0"/>
              <a:t>Progress</a:t>
            </a:r>
            <a:r>
              <a:rPr lang="nl-NL" baseline="0" dirty="0" smtClean="0"/>
              <a:t> over time: users </a:t>
            </a:r>
            <a:r>
              <a:rPr lang="nl-NL" baseline="0" dirty="0" err="1" smtClean="0"/>
              <a:t>can</a:t>
            </a:r>
            <a:r>
              <a:rPr lang="nl-NL" baseline="0" dirty="0" smtClean="0"/>
              <a:t> </a:t>
            </a:r>
            <a:r>
              <a:rPr lang="nl-NL" baseline="0" dirty="0" err="1" smtClean="0"/>
              <a:t>also</a:t>
            </a:r>
            <a:r>
              <a:rPr lang="nl-NL" baseline="0" dirty="0" smtClean="0"/>
              <a:t> track </a:t>
            </a:r>
            <a:r>
              <a:rPr lang="nl-NL" baseline="0" dirty="0" err="1" smtClean="0"/>
              <a:t>their</a:t>
            </a:r>
            <a:r>
              <a:rPr lang="nl-NL" baseline="0" dirty="0" smtClean="0"/>
              <a:t> </a:t>
            </a:r>
            <a:r>
              <a:rPr lang="nl-NL" baseline="0" dirty="0" err="1" smtClean="0"/>
              <a:t>progress</a:t>
            </a:r>
            <a:r>
              <a:rPr lang="nl-NL" baseline="0" dirty="0" smtClean="0"/>
              <a:t> over time: in </a:t>
            </a:r>
            <a:r>
              <a:rPr lang="nl-NL" baseline="0" dirty="0" err="1" smtClean="0"/>
              <a:t>the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statistics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can</a:t>
            </a:r>
            <a:r>
              <a:rPr lang="nl-NL" baseline="0" dirty="0" smtClean="0"/>
              <a:t> </a:t>
            </a:r>
            <a:r>
              <a:rPr lang="nl-NL" baseline="0" dirty="0" err="1" smtClean="0"/>
              <a:t>see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their</a:t>
            </a:r>
            <a:r>
              <a:rPr lang="nl-NL" baseline="0" dirty="0" smtClean="0"/>
              <a:t> </a:t>
            </a:r>
            <a:r>
              <a:rPr lang="nl-NL" baseline="0" dirty="0" err="1" smtClean="0"/>
              <a:t>mean</a:t>
            </a:r>
            <a:r>
              <a:rPr lang="nl-NL" baseline="0" dirty="0" smtClean="0"/>
              <a:t> </a:t>
            </a:r>
            <a:r>
              <a:rPr lang="nl-NL" baseline="0" dirty="0" err="1" smtClean="0"/>
              <a:t>value</a:t>
            </a:r>
            <a:r>
              <a:rPr lang="nl-NL" baseline="0" dirty="0" smtClean="0"/>
              <a:t> scores </a:t>
            </a:r>
            <a:r>
              <a:rPr lang="nl-NL" baseline="0" dirty="0" err="1" smtClean="0"/>
              <a:t>and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evolution</a:t>
            </a:r>
            <a:r>
              <a:rPr lang="nl-NL" baseline="0" dirty="0" smtClean="0"/>
              <a:t> of </a:t>
            </a:r>
            <a:r>
              <a:rPr lang="nl-NL" baseline="0" dirty="0" err="1" smtClean="0"/>
              <a:t>their</a:t>
            </a:r>
            <a:r>
              <a:rPr lang="nl-NL" baseline="0" dirty="0" smtClean="0"/>
              <a:t> scores over time</a:t>
            </a:r>
          </a:p>
          <a:p>
            <a:pPr marL="228600" indent="-228600">
              <a:buAutoNum type="arabicPeriod"/>
            </a:pPr>
            <a:r>
              <a:rPr lang="nl-NL" baseline="0" dirty="0" smtClean="0"/>
              <a:t>Remote monitoring </a:t>
            </a:r>
            <a:r>
              <a:rPr lang="nl-NL" baseline="0" dirty="0" err="1" smtClean="0"/>
              <a:t>by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therapist</a:t>
            </a:r>
            <a:r>
              <a:rPr lang="nl-NL" baseline="0" dirty="0" smtClean="0"/>
              <a:t>: these data are </a:t>
            </a:r>
            <a:r>
              <a:rPr lang="nl-NL" baseline="0" dirty="0" err="1" smtClean="0"/>
              <a:t>also</a:t>
            </a:r>
            <a:r>
              <a:rPr lang="nl-NL" baseline="0" dirty="0" smtClean="0"/>
              <a:t> </a:t>
            </a:r>
            <a:r>
              <a:rPr lang="nl-NL" baseline="0" dirty="0" err="1" smtClean="0"/>
              <a:t>available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for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therapist</a:t>
            </a:r>
            <a:r>
              <a:rPr lang="nl-NL" baseline="0" dirty="0" smtClean="0"/>
              <a:t>: </a:t>
            </a:r>
            <a:r>
              <a:rPr lang="nl-NL" baseline="0" dirty="0" err="1" smtClean="0"/>
              <a:t>therapist</a:t>
            </a:r>
            <a:r>
              <a:rPr lang="nl-NL" baseline="0" dirty="0" smtClean="0"/>
              <a:t> </a:t>
            </a:r>
            <a:r>
              <a:rPr lang="nl-NL" baseline="0" dirty="0" err="1" smtClean="0"/>
              <a:t>will</a:t>
            </a:r>
            <a:r>
              <a:rPr lang="nl-NL" baseline="0" dirty="0" smtClean="0"/>
              <a:t> </a:t>
            </a:r>
            <a:r>
              <a:rPr lang="nl-NL" baseline="0" dirty="0" err="1" smtClean="0"/>
              <a:t>be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notified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if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value</a:t>
            </a:r>
            <a:r>
              <a:rPr lang="nl-NL" baseline="0" dirty="0" smtClean="0"/>
              <a:t> scores of </a:t>
            </a:r>
            <a:r>
              <a:rPr lang="nl-NL" baseline="0" dirty="0" err="1" smtClean="0"/>
              <a:t>their</a:t>
            </a:r>
            <a:r>
              <a:rPr lang="nl-NL" baseline="0" dirty="0" smtClean="0"/>
              <a:t> </a:t>
            </a:r>
            <a:r>
              <a:rPr lang="nl-NL" baseline="0" dirty="0" err="1" smtClean="0"/>
              <a:t>patients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dramatically</a:t>
            </a:r>
            <a:r>
              <a:rPr lang="nl-NL" baseline="0" dirty="0" smtClean="0"/>
              <a:t> drop.</a:t>
            </a:r>
          </a:p>
          <a:p>
            <a:pPr marL="228600" indent="-228600">
              <a:buAutoNum type="arabicPeriod"/>
            </a:pPr>
            <a:endParaRPr lang="nl-NL" baseline="0" dirty="0" smtClean="0"/>
          </a:p>
          <a:p>
            <a:pPr marL="228600" indent="-228600">
              <a:buAutoNum type="arabicPeriod"/>
            </a:pPr>
            <a:endParaRPr lang="nl-NL" baseline="0" dirty="0" smtClean="0"/>
          </a:p>
          <a:p>
            <a:pPr marL="228600" indent="-228600">
              <a:buAutoNum type="arabicPeriod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FC160-0D60-4E40-BC7F-F971710235BD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4857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ACT </a:t>
            </a:r>
            <a:r>
              <a:rPr lang="nl-NL" dirty="0" err="1" smtClean="0"/>
              <a:t>now</a:t>
            </a:r>
            <a:r>
              <a:rPr lang="nl-NL" dirty="0" smtClean="0"/>
              <a:t> button</a:t>
            </a:r>
          </a:p>
          <a:p>
            <a:endParaRPr lang="nl-NL" dirty="0" smtClean="0"/>
          </a:p>
          <a:p>
            <a:pPr marL="228600" indent="-228600">
              <a:buAutoNum type="arabicPeriod"/>
            </a:pPr>
            <a:r>
              <a:rPr lang="nl-NL" dirty="0" err="1" smtClean="0"/>
              <a:t>Here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and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now</a:t>
            </a:r>
            <a:r>
              <a:rPr lang="nl-NL" baseline="0" dirty="0" smtClean="0"/>
              <a:t> </a:t>
            </a:r>
            <a:r>
              <a:rPr lang="nl-NL" baseline="0" dirty="0" err="1" smtClean="0"/>
              <a:t>exercise</a:t>
            </a:r>
            <a:r>
              <a:rPr lang="nl-NL" baseline="0" dirty="0" smtClean="0"/>
              <a:t>: users </a:t>
            </a:r>
            <a:r>
              <a:rPr lang="nl-NL" baseline="0" dirty="0" err="1" smtClean="0"/>
              <a:t>categorize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their</a:t>
            </a:r>
            <a:r>
              <a:rPr lang="nl-NL" baseline="0" dirty="0" smtClean="0"/>
              <a:t> </a:t>
            </a:r>
            <a:r>
              <a:rPr lang="nl-NL" baseline="0" dirty="0" err="1" smtClean="0"/>
              <a:t>experience</a:t>
            </a:r>
            <a:r>
              <a:rPr lang="nl-NL" baseline="0" dirty="0" smtClean="0"/>
              <a:t> in a </a:t>
            </a:r>
            <a:r>
              <a:rPr lang="nl-NL" baseline="0" dirty="0" err="1" smtClean="0"/>
              <a:t>sensory</a:t>
            </a:r>
            <a:r>
              <a:rPr lang="nl-NL" baseline="0" dirty="0" smtClean="0"/>
              <a:t> versus a </a:t>
            </a:r>
            <a:r>
              <a:rPr lang="nl-NL" baseline="0" dirty="0" err="1" smtClean="0"/>
              <a:t>mental</a:t>
            </a:r>
            <a:r>
              <a:rPr lang="nl-NL" baseline="0" dirty="0" smtClean="0"/>
              <a:t> </a:t>
            </a:r>
            <a:r>
              <a:rPr lang="nl-NL" baseline="0" dirty="0" err="1" smtClean="0"/>
              <a:t>experience</a:t>
            </a:r>
            <a:endParaRPr lang="nl-NL" baseline="0" dirty="0" smtClean="0"/>
          </a:p>
          <a:p>
            <a:pPr marL="228600" indent="-228600">
              <a:buAutoNum type="arabicPeriod"/>
            </a:pPr>
            <a:r>
              <a:rPr lang="nl-NL" baseline="0" dirty="0" smtClean="0"/>
              <a:t>Reminder of </a:t>
            </a:r>
            <a:r>
              <a:rPr lang="nl-NL" baseline="0" dirty="0" err="1" smtClean="0"/>
              <a:t>their</a:t>
            </a:r>
            <a:r>
              <a:rPr lang="nl-NL" baseline="0" dirty="0" smtClean="0"/>
              <a:t> </a:t>
            </a:r>
            <a:r>
              <a:rPr lang="nl-NL" baseline="0" dirty="0" err="1" smtClean="0"/>
              <a:t>values</a:t>
            </a:r>
            <a:endParaRPr lang="nl-NL" baseline="0" dirty="0" smtClean="0"/>
          </a:p>
          <a:p>
            <a:pPr marL="228600" indent="-228600">
              <a:buAutoNum type="arabicPeriod"/>
            </a:pPr>
            <a:r>
              <a:rPr lang="nl-NL" baseline="0" dirty="0" err="1" smtClean="0"/>
              <a:t>What</a:t>
            </a:r>
            <a:r>
              <a:rPr lang="nl-NL" baseline="0" dirty="0" smtClean="0"/>
              <a:t> </a:t>
            </a:r>
            <a:r>
              <a:rPr lang="nl-NL" baseline="0" dirty="0" err="1" smtClean="0"/>
              <a:t>can</a:t>
            </a:r>
            <a:r>
              <a:rPr lang="nl-NL" baseline="0" dirty="0" smtClean="0"/>
              <a:t> </a:t>
            </a:r>
            <a:r>
              <a:rPr lang="nl-NL" baseline="0" dirty="0" err="1" smtClean="0"/>
              <a:t>you</a:t>
            </a:r>
            <a:r>
              <a:rPr lang="nl-NL" baseline="0" dirty="0" smtClean="0"/>
              <a:t> do </a:t>
            </a:r>
            <a:r>
              <a:rPr lang="nl-NL" baseline="0" dirty="0" err="1" smtClean="0"/>
              <a:t>here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and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now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that</a:t>
            </a:r>
            <a:r>
              <a:rPr lang="nl-NL" baseline="0" dirty="0" smtClean="0"/>
              <a:t> lies in </a:t>
            </a:r>
            <a:r>
              <a:rPr lang="nl-NL" baseline="0" dirty="0" err="1" smtClean="0"/>
              <a:t>the</a:t>
            </a:r>
            <a:r>
              <a:rPr lang="nl-NL" baseline="0" dirty="0" smtClean="0"/>
              <a:t> line </a:t>
            </a:r>
            <a:r>
              <a:rPr lang="nl-NL" baseline="0" dirty="0" err="1" smtClean="0"/>
              <a:t>with</a:t>
            </a:r>
            <a:r>
              <a:rPr lang="nl-NL" baseline="0" dirty="0" smtClean="0"/>
              <a:t> </a:t>
            </a:r>
            <a:r>
              <a:rPr lang="nl-NL" baseline="0" dirty="0" err="1" smtClean="0"/>
              <a:t>your</a:t>
            </a:r>
            <a:r>
              <a:rPr lang="nl-NL" baseline="0" dirty="0" smtClean="0"/>
              <a:t> </a:t>
            </a:r>
            <a:r>
              <a:rPr lang="nl-NL" baseline="0" dirty="0" err="1" smtClean="0"/>
              <a:t>values</a:t>
            </a:r>
            <a:r>
              <a:rPr lang="nl-NL" baseline="0" dirty="0" smtClean="0"/>
              <a:t>? </a:t>
            </a:r>
          </a:p>
          <a:p>
            <a:pPr marL="228600" indent="-228600">
              <a:buAutoNum type="arabicPeriod"/>
            </a:pPr>
            <a:endParaRPr lang="nl-NL" baseline="0" dirty="0" smtClean="0"/>
          </a:p>
          <a:p>
            <a:pPr marL="228600" indent="-228600">
              <a:buAutoNum type="arabicPeriod"/>
            </a:pPr>
            <a:endParaRPr lang="nl-NL" baseline="0" dirty="0" smtClean="0"/>
          </a:p>
          <a:p>
            <a:pPr marL="228600" indent="-228600">
              <a:buAutoNum type="arabicPeriod"/>
            </a:pPr>
            <a:r>
              <a:rPr lang="nl-NL" baseline="0" dirty="0" smtClean="0"/>
              <a:t>Reminder of </a:t>
            </a:r>
            <a:r>
              <a:rPr lang="nl-NL" baseline="0" dirty="0" err="1" smtClean="0"/>
              <a:t>acquired</a:t>
            </a:r>
            <a:r>
              <a:rPr lang="nl-NL" baseline="0" dirty="0" smtClean="0"/>
              <a:t> skills in </a:t>
            </a:r>
            <a:r>
              <a:rPr lang="nl-NL" baseline="0" dirty="0" err="1" smtClean="0"/>
              <a:t>therapy</a:t>
            </a:r>
            <a:r>
              <a:rPr lang="nl-NL" baseline="0" dirty="0" smtClean="0"/>
              <a:t>/training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FC160-0D60-4E40-BC7F-F971710235BD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566355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aseline="0" dirty="0" smtClean="0"/>
              <a:t>The development of mobile apps is </a:t>
            </a:r>
            <a:r>
              <a:rPr lang="nl-NL" baseline="0" dirty="0" err="1" smtClean="0"/>
              <a:t>very</a:t>
            </a:r>
            <a:r>
              <a:rPr lang="nl-NL" baseline="0" dirty="0" smtClean="0"/>
              <a:t> </a:t>
            </a:r>
            <a:r>
              <a:rPr lang="nl-NL" baseline="0" dirty="0" err="1" smtClean="0"/>
              <a:t>costly</a:t>
            </a:r>
            <a:r>
              <a:rPr lang="nl-NL" baseline="0" dirty="0" smtClean="0"/>
              <a:t> + </a:t>
            </a:r>
            <a:r>
              <a:rPr lang="nl-NL" baseline="0" dirty="0" err="1" smtClean="0"/>
              <a:t>not</a:t>
            </a:r>
            <a:r>
              <a:rPr lang="nl-NL" baseline="0" dirty="0" smtClean="0"/>
              <a:t> </a:t>
            </a:r>
            <a:r>
              <a:rPr lang="nl-NL" baseline="0" dirty="0" err="1" smtClean="0"/>
              <a:t>much</a:t>
            </a:r>
            <a:r>
              <a:rPr lang="nl-NL" baseline="0" dirty="0" smtClean="0"/>
              <a:t> research on </a:t>
            </a:r>
            <a:r>
              <a:rPr lang="nl-NL" baseline="0" dirty="0" err="1" smtClean="0"/>
              <a:t>the</a:t>
            </a:r>
            <a:r>
              <a:rPr lang="nl-NL" baseline="0" dirty="0" smtClean="0"/>
              <a:t> effect of </a:t>
            </a:r>
            <a:r>
              <a:rPr lang="nl-NL" baseline="0" dirty="0" err="1" smtClean="0"/>
              <a:t>blended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therapy</a:t>
            </a:r>
            <a:r>
              <a:rPr lang="nl-NL" baseline="0" dirty="0" smtClean="0"/>
              <a:t> -&gt; </a:t>
            </a:r>
            <a:r>
              <a:rPr lang="nl-NL" baseline="0" dirty="0" err="1" smtClean="0"/>
              <a:t>added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value</a:t>
            </a:r>
            <a:r>
              <a:rPr lang="nl-NL" baseline="0" dirty="0" smtClean="0"/>
              <a:t>?</a:t>
            </a:r>
          </a:p>
          <a:p>
            <a:endParaRPr lang="nl-NL" baseline="0" dirty="0" smtClean="0"/>
          </a:p>
          <a:p>
            <a:r>
              <a:rPr lang="nl-NL" baseline="0" dirty="0" smtClean="0"/>
              <a:t>BUT: </a:t>
            </a:r>
            <a:r>
              <a:rPr lang="nl-NL" baseline="0" dirty="0" err="1" smtClean="0"/>
              <a:t>problems</a:t>
            </a:r>
            <a:r>
              <a:rPr lang="nl-NL" baseline="0" dirty="0" smtClean="0"/>
              <a:t> in </a:t>
            </a:r>
            <a:r>
              <a:rPr lang="nl-NL" baseline="0" dirty="0" err="1" smtClean="0"/>
              <a:t>the</a:t>
            </a:r>
            <a:r>
              <a:rPr lang="nl-NL" baseline="0" dirty="0" smtClean="0"/>
              <a:t> recruitment of </a:t>
            </a:r>
            <a:r>
              <a:rPr lang="nl-NL" baseline="0" dirty="0" err="1" smtClean="0"/>
              <a:t>therapists</a:t>
            </a:r>
            <a:r>
              <a:rPr lang="nl-NL" baseline="0" dirty="0" smtClean="0"/>
              <a:t>/trainers </a:t>
            </a:r>
            <a:r>
              <a:rPr lang="nl-NL" baseline="0" dirty="0" err="1" smtClean="0"/>
              <a:t>who</a:t>
            </a:r>
            <a:r>
              <a:rPr lang="nl-NL" baseline="0" dirty="0" smtClean="0"/>
              <a:t> </a:t>
            </a:r>
            <a:r>
              <a:rPr lang="nl-NL" baseline="0" dirty="0" err="1" smtClean="0"/>
              <a:t>were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willing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to</a:t>
            </a:r>
            <a:r>
              <a:rPr lang="nl-NL" baseline="0" dirty="0" smtClean="0"/>
              <a:t> </a:t>
            </a:r>
            <a:r>
              <a:rPr lang="nl-NL" baseline="0" dirty="0" err="1" smtClean="0"/>
              <a:t>participate</a:t>
            </a:r>
            <a:r>
              <a:rPr lang="nl-NL" baseline="0" dirty="0" smtClean="0"/>
              <a:t> in </a:t>
            </a:r>
            <a:r>
              <a:rPr lang="nl-NL" baseline="0" dirty="0" err="1" smtClean="0"/>
              <a:t>the</a:t>
            </a:r>
            <a:r>
              <a:rPr lang="nl-NL" baseline="0" dirty="0" smtClean="0"/>
              <a:t> research</a:t>
            </a:r>
          </a:p>
          <a:p>
            <a:r>
              <a:rPr lang="nl-NL" baseline="0" dirty="0" smtClean="0"/>
              <a:t>-&gt; </a:t>
            </a:r>
            <a:r>
              <a:rPr lang="nl-NL" baseline="0" dirty="0" err="1" smtClean="0"/>
              <a:t>adjustment</a:t>
            </a:r>
            <a:r>
              <a:rPr lang="nl-NL" baseline="0" dirty="0" smtClean="0"/>
              <a:t> of </a:t>
            </a:r>
            <a:r>
              <a:rPr lang="nl-NL" baseline="0" dirty="0" err="1" smtClean="0"/>
              <a:t>the</a:t>
            </a:r>
            <a:r>
              <a:rPr lang="nl-NL" baseline="0" dirty="0" smtClean="0"/>
              <a:t> research question: profile </a:t>
            </a:r>
            <a:r>
              <a:rPr lang="nl-NL" baseline="0" dirty="0" err="1" smtClean="0"/>
              <a:t>and</a:t>
            </a:r>
            <a:r>
              <a:rPr lang="nl-NL" baseline="0" dirty="0" smtClean="0"/>
              <a:t> attitude of </a:t>
            </a:r>
            <a:r>
              <a:rPr lang="nl-NL" baseline="0" dirty="0" err="1" smtClean="0"/>
              <a:t>clients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who</a:t>
            </a:r>
            <a:r>
              <a:rPr lang="nl-NL" baseline="0" dirty="0" smtClean="0"/>
              <a:t> are </a:t>
            </a:r>
            <a:r>
              <a:rPr lang="nl-NL" baseline="0" dirty="0" err="1" smtClean="0"/>
              <a:t>willing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to</a:t>
            </a:r>
            <a:r>
              <a:rPr lang="nl-NL" baseline="0" dirty="0" smtClean="0"/>
              <a:t> </a:t>
            </a:r>
            <a:r>
              <a:rPr lang="nl-NL" baseline="0" dirty="0" err="1" smtClean="0"/>
              <a:t>use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the</a:t>
            </a:r>
            <a:r>
              <a:rPr lang="nl-NL" baseline="0" dirty="0" smtClean="0"/>
              <a:t> Learn2ACT app</a:t>
            </a:r>
          </a:p>
          <a:p>
            <a:endParaRPr lang="nl-NL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smtClean="0"/>
              <a:t>+</a:t>
            </a:r>
            <a:r>
              <a:rPr lang="nl-NL" baseline="0" dirty="0" smtClean="0"/>
              <a:t> Attitude </a:t>
            </a:r>
            <a:r>
              <a:rPr lang="nl-NL" baseline="0" dirty="0" err="1" smtClean="0"/>
              <a:t>toward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technologies</a:t>
            </a:r>
            <a:endParaRPr lang="nl-NL" baseline="0" dirty="0" smtClean="0"/>
          </a:p>
          <a:p>
            <a:endParaRPr lang="nl-NL" baseline="0" dirty="0" smtClean="0"/>
          </a:p>
          <a:p>
            <a:endParaRPr lang="nl-NL" baseline="0" dirty="0" smtClean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FC160-0D60-4E40-BC7F-F971710235BD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6254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OQ-45:</a:t>
            </a:r>
            <a:r>
              <a:rPr lang="nl-NL" baseline="0" dirty="0" smtClean="0"/>
              <a:t> </a:t>
            </a:r>
            <a:r>
              <a:rPr lang="nl-NL" baseline="0" dirty="0" err="1" smtClean="0"/>
              <a:t>Outcome</a:t>
            </a:r>
            <a:r>
              <a:rPr lang="nl-NL" baseline="0" dirty="0" smtClean="0"/>
              <a:t> questionnaire: </a:t>
            </a:r>
            <a:r>
              <a:rPr lang="nl-NL" baseline="0" dirty="0" err="1" smtClean="0"/>
              <a:t>psychosocial</a:t>
            </a:r>
            <a:r>
              <a:rPr lang="nl-NL" baseline="0" dirty="0" smtClean="0"/>
              <a:t> </a:t>
            </a:r>
            <a:r>
              <a:rPr lang="nl-NL" baseline="0" dirty="0" err="1" smtClean="0"/>
              <a:t>problems</a:t>
            </a:r>
            <a:r>
              <a:rPr lang="nl-NL" baseline="0" dirty="0" smtClean="0"/>
              <a:t> (0;4)</a:t>
            </a:r>
          </a:p>
          <a:p>
            <a:pPr marL="171450" indent="-171450">
              <a:buFontTx/>
              <a:buChar char="-"/>
            </a:pPr>
            <a:r>
              <a:rPr lang="nl-NL" baseline="0" dirty="0" err="1" smtClean="0"/>
              <a:t>Symtomatic</a:t>
            </a:r>
            <a:r>
              <a:rPr lang="nl-NL" baseline="0" dirty="0" smtClean="0"/>
              <a:t> </a:t>
            </a:r>
            <a:r>
              <a:rPr lang="nl-NL" baseline="0" dirty="0" err="1" smtClean="0"/>
              <a:t>distress</a:t>
            </a:r>
            <a:r>
              <a:rPr lang="nl-NL" baseline="0" dirty="0" smtClean="0"/>
              <a:t> (0;100)</a:t>
            </a:r>
          </a:p>
          <a:p>
            <a:pPr marL="171450" indent="-171450">
              <a:buFontTx/>
              <a:buChar char="-"/>
            </a:pPr>
            <a:r>
              <a:rPr lang="nl-NL" baseline="0" dirty="0" err="1" smtClean="0"/>
              <a:t>Interpersonal</a:t>
            </a:r>
            <a:r>
              <a:rPr lang="nl-NL" baseline="0" dirty="0" smtClean="0"/>
              <a:t> </a:t>
            </a:r>
            <a:r>
              <a:rPr lang="nl-NL" baseline="0" dirty="0" err="1" smtClean="0"/>
              <a:t>relationships</a:t>
            </a:r>
            <a:r>
              <a:rPr lang="nl-NL" baseline="0" dirty="0" smtClean="0"/>
              <a:t> (0;44)</a:t>
            </a:r>
          </a:p>
          <a:p>
            <a:pPr marL="171450" indent="-171450">
              <a:buFontTx/>
              <a:buChar char="-"/>
            </a:pPr>
            <a:r>
              <a:rPr lang="nl-NL" baseline="0" dirty="0" err="1" smtClean="0"/>
              <a:t>Social</a:t>
            </a:r>
            <a:r>
              <a:rPr lang="nl-NL" baseline="0" dirty="0" smtClean="0"/>
              <a:t> </a:t>
            </a:r>
            <a:r>
              <a:rPr lang="nl-NL" baseline="0" dirty="0" err="1" smtClean="0"/>
              <a:t>role</a:t>
            </a:r>
            <a:r>
              <a:rPr lang="nl-NL" baseline="0" dirty="0" smtClean="0"/>
              <a:t> (0;36)</a:t>
            </a:r>
          </a:p>
          <a:p>
            <a:pPr marL="171450" indent="-171450">
              <a:buFontTx/>
              <a:buChar char="-"/>
            </a:pPr>
            <a:r>
              <a:rPr lang="nl-NL" baseline="0" dirty="0" smtClean="0"/>
              <a:t>Total (0;180)</a:t>
            </a:r>
          </a:p>
          <a:p>
            <a:pPr marL="171450" indent="-171450">
              <a:buFontTx/>
              <a:buChar char="-"/>
            </a:pPr>
            <a:endParaRPr lang="nl-NL" baseline="0" dirty="0" smtClean="0"/>
          </a:p>
          <a:p>
            <a:pPr marL="0" indent="0">
              <a:buFontTx/>
              <a:buNone/>
            </a:pPr>
            <a:r>
              <a:rPr lang="nl-NL" baseline="0" dirty="0" smtClean="0"/>
              <a:t>VLQ-NL: </a:t>
            </a:r>
            <a:r>
              <a:rPr lang="nl-NL" baseline="0" dirty="0" err="1" smtClean="0"/>
              <a:t>satisfaction</a:t>
            </a:r>
            <a:r>
              <a:rPr lang="nl-NL" baseline="0" dirty="0" smtClean="0"/>
              <a:t> in 10 life </a:t>
            </a:r>
            <a:r>
              <a:rPr lang="nl-NL" baseline="0" dirty="0" err="1" smtClean="0"/>
              <a:t>domains</a:t>
            </a:r>
            <a:r>
              <a:rPr lang="nl-NL" baseline="0" dirty="0" smtClean="0"/>
              <a:t> (1;10)</a:t>
            </a:r>
          </a:p>
          <a:p>
            <a:pPr marL="0" indent="0">
              <a:buFontTx/>
              <a:buNone/>
            </a:pPr>
            <a:endParaRPr lang="nl-NL" baseline="0" dirty="0" smtClean="0"/>
          </a:p>
          <a:p>
            <a:pPr marL="0" indent="0">
              <a:buFontTx/>
              <a:buNone/>
            </a:pPr>
            <a:r>
              <a:rPr lang="nl-NL" baseline="0" dirty="0" smtClean="0"/>
              <a:t>FIT-60: </a:t>
            </a:r>
            <a:r>
              <a:rPr lang="nl-NL" baseline="0" dirty="0" err="1" smtClean="0"/>
              <a:t>psychological</a:t>
            </a:r>
            <a:r>
              <a:rPr lang="nl-NL" baseline="0" dirty="0" smtClean="0"/>
              <a:t> flexibility: 6 </a:t>
            </a:r>
            <a:r>
              <a:rPr lang="nl-NL" baseline="0" dirty="0" err="1" smtClean="0"/>
              <a:t>processes</a:t>
            </a:r>
            <a:r>
              <a:rPr lang="nl-NL" baseline="0" dirty="0" smtClean="0"/>
              <a:t> (0;60) + totale score (0;360)</a:t>
            </a:r>
          </a:p>
          <a:p>
            <a:pPr marL="0" indent="0">
              <a:buFontTx/>
              <a:buNone/>
            </a:pPr>
            <a:endParaRPr lang="nl-NL" baseline="0" dirty="0" smtClean="0"/>
          </a:p>
          <a:p>
            <a:pPr marL="0" indent="0">
              <a:buFontTx/>
              <a:buNone/>
            </a:pPr>
            <a:r>
              <a:rPr lang="nl-NL" baseline="0" dirty="0" smtClean="0"/>
              <a:t>UTAUT: </a:t>
            </a:r>
            <a:r>
              <a:rPr lang="nl-NL" baseline="0" dirty="0" err="1" smtClean="0"/>
              <a:t>Unified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Theory</a:t>
            </a:r>
            <a:r>
              <a:rPr lang="nl-NL" baseline="0" dirty="0" smtClean="0"/>
              <a:t> of </a:t>
            </a:r>
            <a:r>
              <a:rPr lang="nl-NL" baseline="0" dirty="0" err="1" smtClean="0"/>
              <a:t>Acceptance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and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Use</a:t>
            </a:r>
            <a:r>
              <a:rPr lang="nl-NL" baseline="0" dirty="0" smtClean="0"/>
              <a:t> of Technology </a:t>
            </a:r>
          </a:p>
          <a:p>
            <a:pPr marL="171450" indent="-171450">
              <a:buFontTx/>
              <a:buChar char="-"/>
            </a:pPr>
            <a:r>
              <a:rPr lang="nl-NL" baseline="0" dirty="0" smtClean="0"/>
              <a:t>Performance </a:t>
            </a:r>
            <a:r>
              <a:rPr lang="nl-NL" baseline="0" dirty="0" err="1" smtClean="0"/>
              <a:t>expectation</a:t>
            </a:r>
            <a:r>
              <a:rPr lang="nl-NL" baseline="0" dirty="0" smtClean="0"/>
              <a:t>: (0;12)</a:t>
            </a:r>
          </a:p>
          <a:p>
            <a:pPr marL="171450" indent="-171450">
              <a:buFontTx/>
              <a:buChar char="-"/>
            </a:pPr>
            <a:r>
              <a:rPr lang="nl-NL" baseline="0" dirty="0" smtClean="0"/>
              <a:t>Effort </a:t>
            </a:r>
            <a:r>
              <a:rPr lang="nl-NL" baseline="0" dirty="0" err="1" smtClean="0"/>
              <a:t>expectation</a:t>
            </a:r>
            <a:r>
              <a:rPr lang="nl-NL" baseline="0" dirty="0" smtClean="0"/>
              <a:t> (0;8)</a:t>
            </a:r>
          </a:p>
          <a:p>
            <a:pPr marL="171450" indent="-171450">
              <a:buFontTx/>
              <a:buChar char="-"/>
            </a:pPr>
            <a:r>
              <a:rPr lang="nl-NL" baseline="0" dirty="0" err="1" smtClean="0"/>
              <a:t>Facilitating</a:t>
            </a:r>
            <a:r>
              <a:rPr lang="nl-NL" baseline="0" dirty="0" smtClean="0"/>
              <a:t> </a:t>
            </a:r>
            <a:r>
              <a:rPr lang="nl-NL" baseline="0" dirty="0" err="1" smtClean="0"/>
              <a:t>conditions</a:t>
            </a:r>
            <a:r>
              <a:rPr lang="nl-NL" baseline="0" dirty="0" smtClean="0"/>
              <a:t> (0;20)</a:t>
            </a:r>
          </a:p>
          <a:p>
            <a:pPr marL="171450" indent="-171450">
              <a:buFontTx/>
              <a:buChar char="-"/>
            </a:pPr>
            <a:r>
              <a:rPr lang="nl-NL" baseline="0" dirty="0" smtClean="0"/>
              <a:t>Data security (0;4)</a:t>
            </a:r>
          </a:p>
          <a:p>
            <a:pPr marL="171450" indent="-171450">
              <a:buFontTx/>
              <a:buChar char="-"/>
            </a:pPr>
            <a:r>
              <a:rPr lang="nl-NL" baseline="0" dirty="0" smtClean="0"/>
              <a:t>IT </a:t>
            </a:r>
            <a:r>
              <a:rPr lang="nl-NL" baseline="0" dirty="0" err="1" smtClean="0"/>
              <a:t>knowledge</a:t>
            </a:r>
            <a:r>
              <a:rPr lang="nl-NL" baseline="0" dirty="0" smtClean="0"/>
              <a:t> (0;4)</a:t>
            </a:r>
          </a:p>
          <a:p>
            <a:pPr marL="171450" indent="-171450">
              <a:buFontTx/>
              <a:buChar char="-"/>
            </a:pPr>
            <a:endParaRPr lang="nl-NL" baseline="0" dirty="0" smtClean="0"/>
          </a:p>
          <a:p>
            <a:pPr marL="0" indent="0">
              <a:buFontTx/>
              <a:buNone/>
            </a:pPr>
            <a:r>
              <a:rPr lang="nl-NL" baseline="0" dirty="0" smtClean="0"/>
              <a:t>Post-test: </a:t>
            </a:r>
            <a:r>
              <a:rPr lang="nl-NL" baseline="0" dirty="0" err="1" smtClean="0"/>
              <a:t>hold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your</a:t>
            </a:r>
            <a:r>
              <a:rPr lang="nl-NL" baseline="0" dirty="0" smtClean="0"/>
              <a:t> </a:t>
            </a:r>
            <a:r>
              <a:rPr lang="nl-NL" baseline="0" dirty="0" err="1" smtClean="0"/>
              <a:t>nerve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inquiry</a:t>
            </a:r>
            <a:r>
              <a:rPr lang="nl-NL" baseline="0" dirty="0" smtClean="0"/>
              <a:t>: 12,0%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FC160-0D60-4E40-BC7F-F971710235BD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4020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 smtClean="0"/>
              <a:t>Participants</a:t>
            </a:r>
            <a:r>
              <a:rPr lang="nl-NL" baseline="0" dirty="0" smtClean="0"/>
              <a:t> are </a:t>
            </a:r>
            <a:r>
              <a:rPr lang="nl-NL" baseline="0" dirty="0" err="1" smtClean="0"/>
              <a:t>willing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to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try</a:t>
            </a:r>
            <a:r>
              <a:rPr lang="nl-NL" baseline="0" dirty="0" smtClean="0"/>
              <a:t> </a:t>
            </a:r>
            <a:r>
              <a:rPr lang="nl-NL" baseline="0" dirty="0" err="1" smtClean="0"/>
              <a:t>it</a:t>
            </a:r>
            <a:r>
              <a:rPr lang="nl-NL" baseline="0" dirty="0" smtClean="0"/>
              <a:t> out</a:t>
            </a:r>
            <a:endParaRPr lang="nl-NL" dirty="0" smtClean="0"/>
          </a:p>
          <a:p>
            <a:endParaRPr lang="nl-NL" dirty="0" smtClean="0"/>
          </a:p>
          <a:p>
            <a:r>
              <a:rPr lang="nl-NL" dirty="0" smtClean="0"/>
              <a:t>ANOVA-analysis:</a:t>
            </a:r>
          </a:p>
          <a:p>
            <a:endParaRPr lang="nl-NL" dirty="0" smtClean="0"/>
          </a:p>
          <a:p>
            <a:pPr marL="171450" indent="-171450">
              <a:buFontTx/>
              <a:buChar char="-"/>
            </a:pPr>
            <a:r>
              <a:rPr lang="nl-NL" baseline="0" dirty="0" smtClean="0"/>
              <a:t>Performance </a:t>
            </a:r>
            <a:r>
              <a:rPr lang="nl-NL" baseline="0" dirty="0" err="1" smtClean="0"/>
              <a:t>Excpectation</a:t>
            </a:r>
            <a:r>
              <a:rPr lang="nl-NL" baseline="0" dirty="0" smtClean="0"/>
              <a:t>: vrouwen (2.5; 0.76) &gt; mannen (1.5; 1.04) – p = .076</a:t>
            </a:r>
          </a:p>
          <a:p>
            <a:pPr marL="171450" indent="-171450">
              <a:buFontTx/>
              <a:buChar char="-"/>
            </a:pPr>
            <a:r>
              <a:rPr lang="nl-NL" baseline="0" dirty="0" smtClean="0"/>
              <a:t>Effort </a:t>
            </a:r>
            <a:r>
              <a:rPr lang="nl-NL" baseline="0" dirty="0" err="1" smtClean="0"/>
              <a:t>Expectation</a:t>
            </a:r>
            <a:r>
              <a:rPr lang="nl-NL" baseline="0" dirty="0" smtClean="0"/>
              <a:t>: hoger opleidingsniveau (2.24;0.64) &lt; lager opleidingsniveau (0.5; 0.0)</a:t>
            </a:r>
          </a:p>
          <a:p>
            <a:pPr marL="171450" indent="-171450">
              <a:buFontTx/>
              <a:buChar char="-"/>
            </a:pPr>
            <a:r>
              <a:rPr lang="nl-NL" baseline="0" dirty="0" smtClean="0"/>
              <a:t>Geen significante verschillen voor leeftijd en </a:t>
            </a:r>
            <a:r>
              <a:rPr lang="nl-NL" baseline="0" dirty="0" err="1" smtClean="0"/>
              <a:t>burgelijke</a:t>
            </a:r>
            <a:r>
              <a:rPr lang="nl-NL" baseline="0" dirty="0" smtClean="0"/>
              <a:t> staat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FC160-0D60-4E40-BC7F-F971710235BD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5167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Klik om de 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7B672-FF21-9A40-BF77-61FF06F45159}" type="datetimeFigureOut">
              <a:rPr lang="nl-NL" smtClean="0"/>
              <a:t>18-06-16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E561C-8D4E-D349-8C45-66D599EF54D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847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8600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Klik om de tekststijl van het model te bewerken</a:t>
            </a:r>
          </a:p>
          <a:p>
            <a:pPr lvl="1"/>
            <a:r>
              <a:rPr lang="fr-FR" smtClean="0"/>
              <a:t>Tweede niveau</a:t>
            </a:r>
          </a:p>
          <a:p>
            <a:pPr lvl="2"/>
            <a:r>
              <a:rPr lang="fr-FR" smtClean="0"/>
              <a:t>Derde niveau</a:t>
            </a:r>
          </a:p>
          <a:p>
            <a:pPr lvl="3"/>
            <a:r>
              <a:rPr lang="fr-FR" smtClean="0"/>
              <a:t>Vierde niveau</a:t>
            </a:r>
          </a:p>
          <a:p>
            <a:pPr lvl="4"/>
            <a:r>
              <a:rPr lang="fr-FR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7B672-FF21-9A40-BF77-61FF06F45159}" type="datetimeFigureOut">
              <a:rPr lang="nl-NL" smtClean="0"/>
              <a:t>18-06-16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E561C-8D4E-D349-8C45-66D599EF54D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746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8600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Klik om de tekststijl van het model te bewerken</a:t>
            </a:r>
          </a:p>
          <a:p>
            <a:pPr lvl="1"/>
            <a:r>
              <a:rPr lang="fr-FR" smtClean="0"/>
              <a:t>Tweede niveau</a:t>
            </a:r>
          </a:p>
          <a:p>
            <a:pPr lvl="2"/>
            <a:r>
              <a:rPr lang="fr-FR" smtClean="0"/>
              <a:t>Derde niveau</a:t>
            </a:r>
          </a:p>
          <a:p>
            <a:pPr lvl="3"/>
            <a:r>
              <a:rPr lang="fr-FR" smtClean="0"/>
              <a:t>Vierde niveau</a:t>
            </a:r>
          </a:p>
          <a:p>
            <a:pPr lvl="4"/>
            <a:r>
              <a:rPr lang="fr-FR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7B672-FF21-9A40-BF77-61FF06F45159}" type="datetimeFigureOut">
              <a:rPr lang="nl-NL" smtClean="0"/>
              <a:t>18-06-16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E561C-8D4E-D349-8C45-66D599EF54D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5289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8600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Klik om de tekststijl van het model te bewerken</a:t>
            </a:r>
          </a:p>
          <a:p>
            <a:pPr lvl="1"/>
            <a:r>
              <a:rPr lang="fr-FR" smtClean="0"/>
              <a:t>Tweede niveau</a:t>
            </a:r>
          </a:p>
          <a:p>
            <a:pPr lvl="2"/>
            <a:r>
              <a:rPr lang="fr-FR" smtClean="0"/>
              <a:t>Derde niveau</a:t>
            </a:r>
          </a:p>
          <a:p>
            <a:pPr lvl="3"/>
            <a:r>
              <a:rPr lang="fr-FR" smtClean="0"/>
              <a:t>Vierde niveau</a:t>
            </a:r>
          </a:p>
          <a:p>
            <a:pPr lvl="4"/>
            <a:r>
              <a:rPr lang="fr-FR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7B672-FF21-9A40-BF77-61FF06F45159}" type="datetimeFigureOut">
              <a:rPr lang="nl-NL" smtClean="0"/>
              <a:t>18-06-16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E561C-8D4E-D349-8C45-66D599EF54D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484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8600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7B672-FF21-9A40-BF77-61FF06F45159}" type="datetimeFigureOut">
              <a:rPr lang="nl-NL" smtClean="0"/>
              <a:t>18-06-16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E561C-8D4E-D349-8C45-66D599EF54D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014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8600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Klik om de tekststijl van het model te bewerken</a:t>
            </a:r>
          </a:p>
          <a:p>
            <a:pPr lvl="1"/>
            <a:r>
              <a:rPr lang="fr-FR" smtClean="0"/>
              <a:t>Tweede niveau</a:t>
            </a:r>
          </a:p>
          <a:p>
            <a:pPr lvl="2"/>
            <a:r>
              <a:rPr lang="fr-FR" smtClean="0"/>
              <a:t>Derde niveau</a:t>
            </a:r>
          </a:p>
          <a:p>
            <a:pPr lvl="3"/>
            <a:r>
              <a:rPr lang="fr-FR" smtClean="0"/>
              <a:t>Vierde niveau</a:t>
            </a:r>
          </a:p>
          <a:p>
            <a:pPr lvl="4"/>
            <a:r>
              <a:rPr lang="fr-FR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Klik om de tekststijl van het model te bewerken</a:t>
            </a:r>
          </a:p>
          <a:p>
            <a:pPr lvl="1"/>
            <a:r>
              <a:rPr lang="fr-FR" smtClean="0"/>
              <a:t>Tweede niveau</a:t>
            </a:r>
          </a:p>
          <a:p>
            <a:pPr lvl="2"/>
            <a:r>
              <a:rPr lang="fr-FR" smtClean="0"/>
              <a:t>Derde niveau</a:t>
            </a:r>
          </a:p>
          <a:p>
            <a:pPr lvl="3"/>
            <a:r>
              <a:rPr lang="fr-FR" smtClean="0"/>
              <a:t>Vierde niveau</a:t>
            </a:r>
          </a:p>
          <a:p>
            <a:pPr lvl="4"/>
            <a:r>
              <a:rPr lang="fr-FR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7B672-FF21-9A40-BF77-61FF06F45159}" type="datetimeFigureOut">
              <a:rPr lang="nl-NL" smtClean="0"/>
              <a:t>18-06-16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E561C-8D4E-D349-8C45-66D599EF54D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398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8600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Klik om de tekststijl van het model te bewerken</a:t>
            </a:r>
          </a:p>
          <a:p>
            <a:pPr lvl="1"/>
            <a:r>
              <a:rPr lang="fr-FR" smtClean="0"/>
              <a:t>Tweede niveau</a:t>
            </a:r>
          </a:p>
          <a:p>
            <a:pPr lvl="2"/>
            <a:r>
              <a:rPr lang="fr-FR" smtClean="0"/>
              <a:t>Derde niveau</a:t>
            </a:r>
          </a:p>
          <a:p>
            <a:pPr lvl="3"/>
            <a:r>
              <a:rPr lang="fr-FR" smtClean="0"/>
              <a:t>Vierde niveau</a:t>
            </a:r>
          </a:p>
          <a:p>
            <a:pPr lvl="4"/>
            <a:r>
              <a:rPr lang="fr-FR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Klik om de tekststijl van het model te bewerken</a:t>
            </a:r>
          </a:p>
          <a:p>
            <a:pPr lvl="1"/>
            <a:r>
              <a:rPr lang="fr-FR" smtClean="0"/>
              <a:t>Tweede niveau</a:t>
            </a:r>
          </a:p>
          <a:p>
            <a:pPr lvl="2"/>
            <a:r>
              <a:rPr lang="fr-FR" smtClean="0"/>
              <a:t>Derde niveau</a:t>
            </a:r>
          </a:p>
          <a:p>
            <a:pPr lvl="3"/>
            <a:r>
              <a:rPr lang="fr-FR" smtClean="0"/>
              <a:t>Vierde niveau</a:t>
            </a:r>
          </a:p>
          <a:p>
            <a:pPr lvl="4"/>
            <a:r>
              <a:rPr lang="fr-FR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7B672-FF21-9A40-BF77-61FF06F45159}" type="datetimeFigureOut">
              <a:rPr lang="nl-NL" smtClean="0"/>
              <a:t>18-06-16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E561C-8D4E-D349-8C45-66D599EF54D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17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8600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7B672-FF21-9A40-BF77-61FF06F45159}" type="datetimeFigureOut">
              <a:rPr lang="nl-NL" smtClean="0"/>
              <a:t>18-06-16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E561C-8D4E-D349-8C45-66D599EF54D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690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8600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7B672-FF21-9A40-BF77-61FF06F45159}" type="datetimeFigureOut">
              <a:rPr lang="nl-NL" smtClean="0"/>
              <a:t>18-06-16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E561C-8D4E-D349-8C45-66D599EF54D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741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8600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Klik om de tekststijl van het model te bewerken</a:t>
            </a:r>
          </a:p>
          <a:p>
            <a:pPr lvl="1"/>
            <a:r>
              <a:rPr lang="fr-FR" smtClean="0"/>
              <a:t>Tweede niveau</a:t>
            </a:r>
          </a:p>
          <a:p>
            <a:pPr lvl="2"/>
            <a:r>
              <a:rPr lang="fr-FR" smtClean="0"/>
              <a:t>Derde niveau</a:t>
            </a:r>
          </a:p>
          <a:p>
            <a:pPr lvl="3"/>
            <a:r>
              <a:rPr lang="fr-FR" smtClean="0"/>
              <a:t>Vierde niveau</a:t>
            </a:r>
          </a:p>
          <a:p>
            <a:pPr lvl="4"/>
            <a:r>
              <a:rPr lang="fr-FR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7B672-FF21-9A40-BF77-61FF06F45159}" type="datetimeFigureOut">
              <a:rPr lang="nl-NL" smtClean="0"/>
              <a:t>18-06-16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E561C-8D4E-D349-8C45-66D599EF54D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808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8600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7B672-FF21-9A40-BF77-61FF06F45159}" type="datetimeFigureOut">
              <a:rPr lang="nl-NL" smtClean="0"/>
              <a:t>18-06-16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E561C-8D4E-D349-8C45-66D599EF54D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053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8600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Klik om de tekststijl van het model te bewerken</a:t>
            </a:r>
          </a:p>
          <a:p>
            <a:pPr lvl="1"/>
            <a:r>
              <a:rPr lang="fr-FR" smtClean="0"/>
              <a:t>Tweede niveau</a:t>
            </a:r>
          </a:p>
          <a:p>
            <a:pPr lvl="2"/>
            <a:r>
              <a:rPr lang="fr-FR" smtClean="0"/>
              <a:t>Derde niveau</a:t>
            </a:r>
          </a:p>
          <a:p>
            <a:pPr lvl="3"/>
            <a:r>
              <a:rPr lang="fr-FR" smtClean="0"/>
              <a:t>Vierde niveau</a:t>
            </a:r>
          </a:p>
          <a:p>
            <a:pPr lvl="4"/>
            <a:r>
              <a:rPr lang="fr-FR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57B672-FF21-9A40-BF77-61FF06F45159}" type="datetimeFigureOut">
              <a:rPr lang="nl-NL" smtClean="0"/>
              <a:t>18-06-16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7E561C-8D4E-D349-8C45-66D599EF54D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2634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86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tiff"/><Relationship Id="rId5" Type="http://schemas.openxmlformats.org/officeDocument/2006/relationships/image" Target="../media/image14.tiff"/><Relationship Id="rId6" Type="http://schemas.openxmlformats.org/officeDocument/2006/relationships/image" Target="../media/image15.jpg"/><Relationship Id="rId7" Type="http://schemas.openxmlformats.org/officeDocument/2006/relationships/image" Target="../media/image16.jpg"/><Relationship Id="rId8" Type="http://schemas.openxmlformats.org/officeDocument/2006/relationships/image" Target="../media/image17.jpg"/><Relationship Id="rId9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4" Type="http://schemas.openxmlformats.org/officeDocument/2006/relationships/image" Target="../media/image20.tiff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5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NULL" TargetMode="External"/><Relationship Id="rId4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4" Type="http://schemas.openxmlformats.org/officeDocument/2006/relationships/image" Target="../media/image30.tiff"/><Relationship Id="rId5" Type="http://schemas.openxmlformats.org/officeDocument/2006/relationships/image" Target="../media/image31.tiff"/><Relationship Id="rId6" Type="http://schemas.openxmlformats.org/officeDocument/2006/relationships/hyperlink" Target="mailto:info@learn2act.net" TargetMode="External"/><Relationship Id="rId7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arn2act.net/" TargetMode="External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45" y="4032139"/>
            <a:ext cx="1450578" cy="247935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873" y="5818492"/>
            <a:ext cx="720854" cy="69300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13175" y="685800"/>
            <a:ext cx="830161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Need CE credit for this </a:t>
            </a:r>
            <a:r>
              <a:rPr lang="en-US" sz="44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session</a:t>
            </a:r>
            <a:r>
              <a:rPr lang="en-US" sz="4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1709040" y="2006081"/>
            <a:ext cx="539442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Please don’t forget to </a:t>
            </a:r>
            <a:endParaRPr lang="en-US" sz="4000" dirty="0" smtClean="0">
              <a:ln w="0"/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400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scan </a:t>
            </a:r>
            <a:r>
              <a:rPr lang="en-US" sz="400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 </a:t>
            </a:r>
            <a:r>
              <a:rPr lang="en-US" sz="400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to </a:t>
            </a:r>
            <a:r>
              <a:rPr lang="en-US" sz="400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have your </a:t>
            </a:r>
          </a:p>
          <a:p>
            <a:pPr algn="ctr"/>
            <a:r>
              <a:rPr lang="en-US" sz="400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attendance </a:t>
            </a:r>
            <a:r>
              <a:rPr lang="en-US" sz="400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tracked.</a:t>
            </a:r>
            <a:endParaRPr lang="en-US" sz="4000" cap="none" spc="0" dirty="0">
              <a:ln w="0"/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9343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8600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 smtClean="0"/>
              <a:t>Self</a:t>
            </a:r>
            <a:r>
              <a:rPr lang="nl-NL" b="1" dirty="0" smtClean="0"/>
              <a:t>-monitoring &amp; -control</a:t>
            </a:r>
            <a:endParaRPr lang="nl-NL" b="1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1" y="1417638"/>
            <a:ext cx="2939936" cy="5218386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91" y="1417638"/>
            <a:ext cx="2935342" cy="5218386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4329" y="1417638"/>
            <a:ext cx="2935342" cy="5218386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073" y="1417638"/>
            <a:ext cx="2933875" cy="5218386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821" y="1442584"/>
            <a:ext cx="2919850" cy="519344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2" y="1470625"/>
            <a:ext cx="2888319" cy="513735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2" y="1417638"/>
            <a:ext cx="8970446" cy="519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872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Crisis support</a:t>
            </a:r>
            <a:endParaRPr lang="nl-NL" b="1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" y="1757855"/>
            <a:ext cx="8128000" cy="457200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0" y="1757855"/>
            <a:ext cx="8128000" cy="457200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1750699"/>
            <a:ext cx="8128000" cy="457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176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5069052"/>
            <a:ext cx="7772400" cy="1362075"/>
          </a:xfrm>
        </p:spPr>
        <p:txBody>
          <a:bodyPr/>
          <a:lstStyle/>
          <a:p>
            <a:r>
              <a:rPr lang="nl-NL" dirty="0" err="1" smtClean="0"/>
              <a:t>Prelimary</a:t>
            </a:r>
            <a:r>
              <a:rPr lang="nl-NL" dirty="0" smtClean="0"/>
              <a:t> Research </a:t>
            </a:r>
            <a:r>
              <a:rPr lang="nl-NL" dirty="0" err="1" smtClean="0"/>
              <a:t>findings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3442740"/>
            <a:ext cx="7772400" cy="1500187"/>
          </a:xfrm>
        </p:spPr>
        <p:txBody>
          <a:bodyPr/>
          <a:lstStyle/>
          <a:p>
            <a:r>
              <a:rPr lang="nl-NL" dirty="0" err="1" smtClean="0">
                <a:solidFill>
                  <a:schemeClr val="tx1"/>
                </a:solidFill>
              </a:rPr>
              <a:t>To</a:t>
            </a:r>
            <a:r>
              <a:rPr lang="nl-NL" dirty="0" smtClean="0">
                <a:solidFill>
                  <a:schemeClr val="tx1"/>
                </a:solidFill>
              </a:rPr>
              <a:t> blend or </a:t>
            </a:r>
            <a:r>
              <a:rPr lang="nl-NL" dirty="0" err="1" smtClean="0">
                <a:solidFill>
                  <a:schemeClr val="tx1"/>
                </a:solidFill>
              </a:rPr>
              <a:t>not</a:t>
            </a:r>
            <a:r>
              <a:rPr lang="nl-NL" dirty="0" smtClean="0">
                <a:solidFill>
                  <a:schemeClr val="tx1"/>
                </a:solidFill>
              </a:rPr>
              <a:t> </a:t>
            </a:r>
            <a:r>
              <a:rPr lang="nl-NL" dirty="0" err="1" smtClean="0">
                <a:solidFill>
                  <a:schemeClr val="tx1"/>
                </a:solidFill>
              </a:rPr>
              <a:t>to</a:t>
            </a:r>
            <a:r>
              <a:rPr lang="nl-NL" dirty="0" smtClean="0">
                <a:solidFill>
                  <a:schemeClr val="tx1"/>
                </a:solidFill>
              </a:rPr>
              <a:t> blend?</a:t>
            </a:r>
            <a:endParaRPr lang="nl-NL" dirty="0">
              <a:solidFill>
                <a:schemeClr val="tx1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13" y="457199"/>
            <a:ext cx="2210073" cy="393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198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765739"/>
            <a:ext cx="8229600" cy="4313126"/>
          </a:xfrm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err="1" smtClean="0"/>
              <a:t>Lack</a:t>
            </a:r>
            <a:r>
              <a:rPr lang="nl-NL" dirty="0" smtClean="0"/>
              <a:t> of research on </a:t>
            </a:r>
            <a:r>
              <a:rPr lang="nl-NL" dirty="0" err="1" smtClean="0"/>
              <a:t>this</a:t>
            </a:r>
            <a:r>
              <a:rPr lang="nl-NL" dirty="0" smtClean="0"/>
              <a:t> topic!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 smtClean="0"/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err="1" smtClean="0"/>
              <a:t>What</a:t>
            </a:r>
            <a:r>
              <a:rPr lang="nl-NL" dirty="0" smtClean="0"/>
              <a:t> is </a:t>
            </a:r>
            <a:r>
              <a:rPr lang="nl-NL" dirty="0" err="1" smtClean="0"/>
              <a:t>the</a:t>
            </a:r>
            <a:r>
              <a:rPr lang="nl-NL" dirty="0" smtClean="0"/>
              <a:t> </a:t>
            </a:r>
            <a:r>
              <a:rPr lang="nl-NL" dirty="0" err="1" smtClean="0"/>
              <a:t>added</a:t>
            </a:r>
            <a:r>
              <a:rPr lang="nl-NL" dirty="0" smtClean="0"/>
              <a:t> </a:t>
            </a:r>
            <a:r>
              <a:rPr lang="nl-NL" dirty="0" err="1" smtClean="0"/>
              <a:t>value</a:t>
            </a:r>
            <a:r>
              <a:rPr lang="nl-NL" dirty="0" smtClean="0"/>
              <a:t> of </a:t>
            </a:r>
            <a:r>
              <a:rPr lang="nl-NL" dirty="0" err="1" smtClean="0"/>
              <a:t>the</a:t>
            </a:r>
            <a:r>
              <a:rPr lang="nl-NL" dirty="0" smtClean="0"/>
              <a:t> Learn2ACT app on </a:t>
            </a:r>
            <a:r>
              <a:rPr lang="nl-NL" dirty="0" err="1" smtClean="0"/>
              <a:t>the</a:t>
            </a:r>
            <a:r>
              <a:rPr lang="nl-NL" dirty="0" smtClean="0"/>
              <a:t> </a:t>
            </a:r>
            <a:r>
              <a:rPr lang="nl-NL" dirty="0" err="1" smtClean="0"/>
              <a:t>satisfaction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the</a:t>
            </a:r>
            <a:r>
              <a:rPr lang="nl-NL" dirty="0" smtClean="0"/>
              <a:t> </a:t>
            </a:r>
            <a:r>
              <a:rPr lang="nl-NL" dirty="0" err="1" smtClean="0"/>
              <a:t>effectiveness</a:t>
            </a:r>
            <a:r>
              <a:rPr lang="nl-NL" dirty="0" smtClean="0"/>
              <a:t>            of </a:t>
            </a:r>
            <a:r>
              <a:rPr lang="nl-NL" dirty="0" err="1" smtClean="0"/>
              <a:t>an</a:t>
            </a:r>
            <a:r>
              <a:rPr lang="nl-NL" dirty="0" smtClean="0"/>
              <a:t> ACT </a:t>
            </a:r>
            <a:r>
              <a:rPr lang="nl-NL" dirty="0" err="1" smtClean="0"/>
              <a:t>group</a:t>
            </a:r>
            <a:r>
              <a:rPr lang="nl-NL" dirty="0" smtClean="0"/>
              <a:t> treatment?</a:t>
            </a:r>
          </a:p>
        </p:txBody>
      </p:sp>
      <p:pic>
        <p:nvPicPr>
          <p:cNvPr id="4" name="Afbeelding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37" y="4979680"/>
            <a:ext cx="2052955" cy="1099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8274" y="5015812"/>
            <a:ext cx="2175322" cy="1063053"/>
          </a:xfrm>
          <a:prstGeom prst="rect">
            <a:avLst/>
          </a:prstGeom>
        </p:spPr>
      </p:pic>
      <p:pic>
        <p:nvPicPr>
          <p:cNvPr id="6" name="Afbeelding 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009" y="4979679"/>
            <a:ext cx="1367155" cy="1099185"/>
          </a:xfrm>
          <a:prstGeom prst="rect">
            <a:avLst/>
          </a:prstGeom>
        </p:spPr>
      </p:pic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b="1" dirty="0" err="1" smtClean="0"/>
              <a:t>Added</a:t>
            </a:r>
            <a:r>
              <a:rPr lang="nl-NL" b="1" dirty="0" smtClean="0"/>
              <a:t> </a:t>
            </a:r>
            <a:r>
              <a:rPr lang="nl-NL" b="1" dirty="0" err="1" smtClean="0"/>
              <a:t>value</a:t>
            </a:r>
            <a:r>
              <a:rPr lang="nl-NL" b="1" dirty="0" smtClean="0"/>
              <a:t> of </a:t>
            </a:r>
            <a:r>
              <a:rPr lang="nl-NL" b="1" dirty="0" err="1" smtClean="0"/>
              <a:t>blending</a:t>
            </a:r>
            <a:r>
              <a:rPr lang="nl-NL" b="1" dirty="0" smtClean="0"/>
              <a:t> ACT?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2261231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jl links 2"/>
          <p:cNvSpPr/>
          <p:nvPr/>
        </p:nvSpPr>
        <p:spPr>
          <a:xfrm>
            <a:off x="725214" y="2459421"/>
            <a:ext cx="8103476" cy="2096814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dirty="0" smtClean="0"/>
              <a:t>8 weeks </a:t>
            </a:r>
            <a:r>
              <a:rPr lang="nl-NL" sz="3200" dirty="0" err="1" smtClean="0"/>
              <a:t>group</a:t>
            </a:r>
            <a:r>
              <a:rPr lang="nl-NL" sz="3200" dirty="0" smtClean="0"/>
              <a:t> treatment</a:t>
            </a:r>
            <a:endParaRPr lang="nl-NL" sz="3200" dirty="0"/>
          </a:p>
        </p:txBody>
      </p:sp>
      <p:sp>
        <p:nvSpPr>
          <p:cNvPr id="4" name="Tekstvak 3"/>
          <p:cNvSpPr txBox="1"/>
          <p:nvPr/>
        </p:nvSpPr>
        <p:spPr>
          <a:xfrm>
            <a:off x="252250" y="555559"/>
            <a:ext cx="1324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dirty="0" smtClean="0"/>
              <a:t>Intake</a:t>
            </a:r>
            <a:endParaRPr lang="nl-NL" sz="2800" dirty="0"/>
          </a:p>
        </p:txBody>
      </p:sp>
      <p:cxnSp>
        <p:nvCxnSpPr>
          <p:cNvPr id="6" name="Rechte verbindingslijn met pijl 5"/>
          <p:cNvCxnSpPr/>
          <p:nvPr/>
        </p:nvCxnSpPr>
        <p:spPr>
          <a:xfrm>
            <a:off x="914402" y="1078779"/>
            <a:ext cx="0" cy="1860331"/>
          </a:xfrm>
          <a:prstGeom prst="straightConnector1">
            <a:avLst/>
          </a:prstGeom>
          <a:ln w="635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kstvak 6"/>
          <p:cNvSpPr txBox="1"/>
          <p:nvPr/>
        </p:nvSpPr>
        <p:spPr>
          <a:xfrm>
            <a:off x="914402" y="4981904"/>
            <a:ext cx="168690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smtClean="0"/>
              <a:t>Pre-test</a:t>
            </a:r>
          </a:p>
          <a:p>
            <a:pPr marL="342900" indent="-342900">
              <a:buAutoNum type="arabicPeriod"/>
            </a:pPr>
            <a:r>
              <a:rPr lang="nl-NL" dirty="0" smtClean="0"/>
              <a:t>OQ-45</a:t>
            </a:r>
          </a:p>
          <a:p>
            <a:pPr marL="342900" indent="-342900">
              <a:buAutoNum type="arabicPeriod"/>
            </a:pPr>
            <a:r>
              <a:rPr lang="nl-NL" dirty="0" smtClean="0"/>
              <a:t>VLQ-NL</a:t>
            </a:r>
          </a:p>
          <a:p>
            <a:pPr marL="342900" indent="-342900">
              <a:buAutoNum type="arabicPeriod"/>
            </a:pPr>
            <a:r>
              <a:rPr lang="nl-NL" dirty="0" smtClean="0"/>
              <a:t>FIT-60</a:t>
            </a:r>
          </a:p>
          <a:p>
            <a:pPr marL="342900" indent="-342900">
              <a:buAutoNum type="arabicPeriod"/>
            </a:pPr>
            <a:r>
              <a:rPr lang="nl-NL" dirty="0" smtClean="0"/>
              <a:t>UTAUT-NL</a:t>
            </a:r>
            <a:endParaRPr lang="nl-NL" dirty="0"/>
          </a:p>
        </p:txBody>
      </p:sp>
      <p:cxnSp>
        <p:nvCxnSpPr>
          <p:cNvPr id="9" name="Rechte verbindingslijn met pijl 8"/>
          <p:cNvCxnSpPr/>
          <p:nvPr/>
        </p:nvCxnSpPr>
        <p:spPr>
          <a:xfrm flipH="1" flipV="1">
            <a:off x="1560787" y="4154214"/>
            <a:ext cx="15766" cy="804042"/>
          </a:xfrm>
          <a:prstGeom prst="straightConnector1">
            <a:avLst/>
          </a:prstGeom>
          <a:ln w="635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met pijl 9"/>
          <p:cNvCxnSpPr/>
          <p:nvPr/>
        </p:nvCxnSpPr>
        <p:spPr>
          <a:xfrm>
            <a:off x="2183524" y="1078779"/>
            <a:ext cx="0" cy="1860331"/>
          </a:xfrm>
          <a:prstGeom prst="straightConnector1">
            <a:avLst/>
          </a:prstGeom>
          <a:ln w="635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kstvak 10"/>
          <p:cNvSpPr txBox="1"/>
          <p:nvPr/>
        </p:nvSpPr>
        <p:spPr>
          <a:xfrm>
            <a:off x="1521372" y="554400"/>
            <a:ext cx="1324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smtClean="0"/>
              <a:t>Start</a:t>
            </a:r>
            <a:endParaRPr lang="nl-NL" sz="2800" dirty="0"/>
          </a:p>
        </p:txBody>
      </p:sp>
      <p:cxnSp>
        <p:nvCxnSpPr>
          <p:cNvPr id="12" name="Rechte verbindingslijn met pijl 11"/>
          <p:cNvCxnSpPr/>
          <p:nvPr/>
        </p:nvCxnSpPr>
        <p:spPr>
          <a:xfrm>
            <a:off x="5772806" y="1078779"/>
            <a:ext cx="0" cy="1860331"/>
          </a:xfrm>
          <a:prstGeom prst="straightConnector1">
            <a:avLst/>
          </a:prstGeom>
          <a:ln w="635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kstvak 12"/>
          <p:cNvSpPr txBox="1"/>
          <p:nvPr/>
        </p:nvSpPr>
        <p:spPr>
          <a:xfrm>
            <a:off x="5110654" y="554400"/>
            <a:ext cx="1324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dirty="0" smtClean="0"/>
              <a:t>End</a:t>
            </a:r>
            <a:endParaRPr lang="nl-NL" sz="2800" dirty="0"/>
          </a:p>
        </p:txBody>
      </p:sp>
      <p:cxnSp>
        <p:nvCxnSpPr>
          <p:cNvPr id="14" name="Rechte verbindingslijn met pijl 13"/>
          <p:cNvCxnSpPr/>
          <p:nvPr/>
        </p:nvCxnSpPr>
        <p:spPr>
          <a:xfrm flipH="1" flipV="1">
            <a:off x="6505903" y="4154214"/>
            <a:ext cx="15766" cy="804042"/>
          </a:xfrm>
          <a:prstGeom prst="straightConnector1">
            <a:avLst/>
          </a:prstGeom>
          <a:ln w="635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kstvak 14"/>
          <p:cNvSpPr txBox="1"/>
          <p:nvPr/>
        </p:nvSpPr>
        <p:spPr>
          <a:xfrm>
            <a:off x="5772805" y="4981904"/>
            <a:ext cx="168690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smtClean="0"/>
              <a:t>Post-test</a:t>
            </a:r>
          </a:p>
          <a:p>
            <a:pPr marL="342900" indent="-342900">
              <a:buAutoNum type="arabicPeriod"/>
            </a:pPr>
            <a:r>
              <a:rPr lang="nl-NL" dirty="0" smtClean="0"/>
              <a:t>OQ-45</a:t>
            </a:r>
          </a:p>
          <a:p>
            <a:pPr marL="342900" indent="-342900">
              <a:buAutoNum type="arabicPeriod"/>
            </a:pPr>
            <a:r>
              <a:rPr lang="nl-NL" dirty="0" smtClean="0"/>
              <a:t>VLQ-NL</a:t>
            </a:r>
          </a:p>
          <a:p>
            <a:pPr marL="342900" indent="-342900">
              <a:buAutoNum type="arabicPeriod"/>
            </a:pPr>
            <a:r>
              <a:rPr lang="nl-NL" dirty="0" smtClean="0"/>
              <a:t>FIT-60</a:t>
            </a:r>
          </a:p>
        </p:txBody>
      </p:sp>
      <p:sp>
        <p:nvSpPr>
          <p:cNvPr id="17" name="Tekstvak 16"/>
          <p:cNvSpPr txBox="1"/>
          <p:nvPr/>
        </p:nvSpPr>
        <p:spPr>
          <a:xfrm>
            <a:off x="2601310" y="5135792"/>
            <a:ext cx="30900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23 </a:t>
            </a:r>
            <a:r>
              <a:rPr lang="nl-NL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participants</a:t>
            </a:r>
            <a:r>
              <a:rPr lang="nl-NL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of 3 </a:t>
            </a:r>
            <a:r>
              <a:rPr lang="nl-NL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groups</a:t>
            </a:r>
            <a:endParaRPr lang="nl-NL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nl-NL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OQ-45: 78.1 (26.2)</a:t>
            </a:r>
          </a:p>
          <a:p>
            <a:pPr marL="285750" indent="-285750">
              <a:buFontTx/>
              <a:buChar char="-"/>
            </a:pPr>
            <a:r>
              <a:rPr lang="nl-NL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VLQ-NL: 5.5 (2.0) – 6.7 (2.1)</a:t>
            </a:r>
          </a:p>
          <a:p>
            <a:pPr marL="285750" indent="-285750">
              <a:buFontTx/>
              <a:buChar char="-"/>
            </a:pPr>
            <a:r>
              <a:rPr lang="nl-NL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FIT-60: 176.8 (54.2)</a:t>
            </a:r>
          </a:p>
        </p:txBody>
      </p:sp>
      <p:pic>
        <p:nvPicPr>
          <p:cNvPr id="19" name="Afbeelding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1167" y="5230500"/>
            <a:ext cx="1348318" cy="1105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33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86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40" y="-541176"/>
            <a:ext cx="9235789" cy="1306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9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86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 smtClean="0"/>
              <a:t>To</a:t>
            </a:r>
            <a:r>
              <a:rPr lang="nl-NL" b="1" dirty="0" smtClean="0"/>
              <a:t> app or </a:t>
            </a:r>
            <a:r>
              <a:rPr lang="nl-NL" b="1" dirty="0" err="1" smtClean="0"/>
              <a:t>not</a:t>
            </a:r>
            <a:r>
              <a:rPr lang="nl-NL" b="1" dirty="0" smtClean="0"/>
              <a:t> </a:t>
            </a:r>
            <a:r>
              <a:rPr lang="nl-NL" b="1" dirty="0" err="1" smtClean="0"/>
              <a:t>to</a:t>
            </a:r>
            <a:r>
              <a:rPr lang="nl-NL" b="1" dirty="0" smtClean="0"/>
              <a:t> app?</a:t>
            </a:r>
            <a:endParaRPr lang="nl-NL" b="1" dirty="0"/>
          </a:p>
        </p:txBody>
      </p:sp>
      <p:graphicFrame>
        <p:nvGraphicFramePr>
          <p:cNvPr id="4" name="Tijdelijke aanduiding voor inhou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5512461"/>
              </p:ext>
            </p:extLst>
          </p:nvPr>
        </p:nvGraphicFramePr>
        <p:xfrm>
          <a:off x="457200" y="2136228"/>
          <a:ext cx="8229600" cy="304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30110"/>
                <a:gridCol w="1008993"/>
                <a:gridCol w="945931"/>
                <a:gridCol w="945932"/>
                <a:gridCol w="898634"/>
              </a:tblGrid>
              <a:tr h="370840">
                <a:tc>
                  <a:txBody>
                    <a:bodyPr/>
                    <a:lstStyle/>
                    <a:p>
                      <a:r>
                        <a:rPr lang="nl-NL" sz="2400" dirty="0" smtClean="0"/>
                        <a:t>UTAUT-NL</a:t>
                      </a:r>
                      <a:endParaRPr lang="nl-N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dirty="0" smtClean="0"/>
                        <a:t>M</a:t>
                      </a:r>
                      <a:endParaRPr lang="nl-N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dirty="0" smtClean="0"/>
                        <a:t>SD</a:t>
                      </a:r>
                      <a:endParaRPr lang="nl-N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dirty="0" smtClean="0"/>
                        <a:t>Min </a:t>
                      </a:r>
                      <a:endParaRPr lang="nl-N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dirty="0" smtClean="0"/>
                        <a:t>Max</a:t>
                      </a:r>
                      <a:endParaRPr lang="nl-NL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NL" sz="2800" dirty="0" smtClean="0"/>
                        <a:t>Performance </a:t>
                      </a:r>
                      <a:r>
                        <a:rPr lang="nl-NL" sz="2800" dirty="0" err="1" smtClean="0"/>
                        <a:t>Expectation</a:t>
                      </a:r>
                      <a:endParaRPr lang="nl-N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800" dirty="0" smtClean="0"/>
                        <a:t>2.4</a:t>
                      </a:r>
                      <a:endParaRPr lang="nl-N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800" dirty="0" smtClean="0"/>
                        <a:t>0.9</a:t>
                      </a:r>
                      <a:endParaRPr lang="nl-N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800" dirty="0" smtClean="0"/>
                        <a:t>0.0</a:t>
                      </a:r>
                      <a:endParaRPr lang="nl-N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800" dirty="0" smtClean="0"/>
                        <a:t>4.0</a:t>
                      </a:r>
                      <a:endParaRPr lang="nl-NL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NL" sz="2800" dirty="0" smtClean="0"/>
                        <a:t>Effort</a:t>
                      </a:r>
                      <a:r>
                        <a:rPr lang="nl-NL" sz="2800" baseline="0" dirty="0" smtClean="0"/>
                        <a:t> </a:t>
                      </a:r>
                      <a:r>
                        <a:rPr lang="nl-NL" sz="2800" baseline="0" dirty="0" err="1" smtClean="0"/>
                        <a:t>Expectation</a:t>
                      </a:r>
                      <a:endParaRPr lang="nl-N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800" dirty="0" smtClean="0"/>
                        <a:t>2.1</a:t>
                      </a:r>
                      <a:endParaRPr lang="nl-N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800" dirty="0" smtClean="0"/>
                        <a:t>0.8</a:t>
                      </a:r>
                      <a:endParaRPr lang="nl-N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800" dirty="0" smtClean="0"/>
                        <a:t>0.5</a:t>
                      </a:r>
                      <a:endParaRPr lang="nl-N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800" dirty="0" smtClean="0"/>
                        <a:t>4.0</a:t>
                      </a:r>
                      <a:endParaRPr lang="nl-NL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NL" sz="2800" dirty="0" err="1" smtClean="0"/>
                        <a:t>Facilitating</a:t>
                      </a:r>
                      <a:r>
                        <a:rPr lang="nl-NL" sz="2800" dirty="0" smtClean="0"/>
                        <a:t> </a:t>
                      </a:r>
                      <a:r>
                        <a:rPr lang="nl-NL" sz="2800" dirty="0" err="1" smtClean="0"/>
                        <a:t>Conditions</a:t>
                      </a:r>
                      <a:endParaRPr lang="nl-N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800" dirty="0" smtClean="0"/>
                        <a:t>2.5</a:t>
                      </a:r>
                      <a:endParaRPr lang="nl-N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800" dirty="0" smtClean="0"/>
                        <a:t>0.8</a:t>
                      </a:r>
                      <a:endParaRPr lang="nl-N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800" dirty="0" smtClean="0"/>
                        <a:t>1.0</a:t>
                      </a:r>
                      <a:endParaRPr lang="nl-N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800" dirty="0" smtClean="0"/>
                        <a:t>4.0</a:t>
                      </a:r>
                      <a:endParaRPr lang="nl-NL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NL" sz="2800" dirty="0" smtClean="0"/>
                        <a:t>Data Security</a:t>
                      </a:r>
                      <a:endParaRPr lang="nl-N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800" dirty="0" smtClean="0"/>
                        <a:t>2.3</a:t>
                      </a:r>
                      <a:endParaRPr lang="nl-N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800" dirty="0" smtClean="0"/>
                        <a:t>1.2</a:t>
                      </a:r>
                      <a:endParaRPr lang="nl-N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800" dirty="0" smtClean="0"/>
                        <a:t>0.0</a:t>
                      </a:r>
                      <a:endParaRPr lang="nl-N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800" dirty="0" smtClean="0"/>
                        <a:t>4.0</a:t>
                      </a:r>
                      <a:endParaRPr lang="nl-NL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NL" sz="2800" dirty="0" smtClean="0"/>
                        <a:t>ICT Knowledge</a:t>
                      </a:r>
                      <a:endParaRPr lang="nl-N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800" dirty="0" smtClean="0"/>
                        <a:t>2.3</a:t>
                      </a:r>
                      <a:endParaRPr lang="nl-N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800" dirty="0" smtClean="0"/>
                        <a:t>0.9</a:t>
                      </a:r>
                      <a:endParaRPr lang="nl-N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800" dirty="0" smtClean="0"/>
                        <a:t>0.0</a:t>
                      </a:r>
                      <a:endParaRPr lang="nl-N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800" dirty="0" smtClean="0"/>
                        <a:t>4.0</a:t>
                      </a:r>
                      <a:endParaRPr lang="nl-NL" sz="2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kstvak 2"/>
          <p:cNvSpPr txBox="1"/>
          <p:nvPr/>
        </p:nvSpPr>
        <p:spPr>
          <a:xfrm>
            <a:off x="457200" y="5467739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i="1" dirty="0" smtClean="0"/>
              <a:t>Van </a:t>
            </a:r>
            <a:r>
              <a:rPr lang="nl-NL" i="1" dirty="0" err="1" smtClean="0"/>
              <a:t>Mele</a:t>
            </a:r>
            <a:r>
              <a:rPr lang="nl-NL" i="1" dirty="0" smtClean="0"/>
              <a:t>, Van Daele &amp; Excelmans (2016).  </a:t>
            </a:r>
            <a:endParaRPr lang="nl-NL" i="1" dirty="0"/>
          </a:p>
        </p:txBody>
      </p:sp>
    </p:spTree>
    <p:extLst>
      <p:ext uri="{BB962C8B-B14F-4D97-AF65-F5344CB8AC3E}">
        <p14:creationId xmlns:p14="http://schemas.microsoft.com/office/powerpoint/2010/main" val="198715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86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2" y="246209"/>
            <a:ext cx="9124097" cy="6264949"/>
          </a:xfrm>
          <a:prstGeom prst="rect">
            <a:avLst/>
          </a:prstGeom>
        </p:spPr>
      </p:pic>
      <p:sp>
        <p:nvSpPr>
          <p:cNvPr id="5" name="Ovale toelichting 4"/>
          <p:cNvSpPr/>
          <p:nvPr/>
        </p:nvSpPr>
        <p:spPr>
          <a:xfrm>
            <a:off x="5659821" y="135850"/>
            <a:ext cx="3484179" cy="2286000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>
                <a:solidFill>
                  <a:schemeClr val="bg1">
                    <a:lumMod val="50000"/>
                  </a:schemeClr>
                </a:solidFill>
              </a:rPr>
              <a:t>I was a </a:t>
            </a:r>
            <a:r>
              <a:rPr lang="nl-NL" dirty="0" err="1" smtClean="0">
                <a:solidFill>
                  <a:schemeClr val="bg1">
                    <a:lumMod val="50000"/>
                  </a:schemeClr>
                </a:solidFill>
              </a:rPr>
              <a:t>little</a:t>
            </a:r>
            <a:r>
              <a:rPr lang="nl-NL" dirty="0" smtClean="0">
                <a:solidFill>
                  <a:schemeClr val="bg1">
                    <a:lumMod val="50000"/>
                  </a:schemeClr>
                </a:solidFill>
              </a:rPr>
              <a:t> bit </a:t>
            </a:r>
            <a:r>
              <a:rPr lang="nl-NL" dirty="0" err="1" smtClean="0">
                <a:solidFill>
                  <a:schemeClr val="bg1">
                    <a:lumMod val="50000"/>
                  </a:schemeClr>
                </a:solidFill>
              </a:rPr>
              <a:t>afraid</a:t>
            </a:r>
            <a:r>
              <a:rPr lang="nl-NL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NL" dirty="0" err="1" smtClean="0">
                <a:solidFill>
                  <a:schemeClr val="bg1">
                    <a:lumMod val="50000"/>
                  </a:schemeClr>
                </a:solidFill>
              </a:rPr>
              <a:t>when</a:t>
            </a:r>
            <a:r>
              <a:rPr lang="nl-NL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NL" dirty="0" err="1" smtClean="0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nl-NL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NL" dirty="0" err="1" smtClean="0">
                <a:solidFill>
                  <a:schemeClr val="bg1">
                    <a:lumMod val="50000"/>
                  </a:schemeClr>
                </a:solidFill>
              </a:rPr>
              <a:t>group</a:t>
            </a:r>
            <a:r>
              <a:rPr lang="nl-NL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NL" dirty="0" err="1" smtClean="0">
                <a:solidFill>
                  <a:schemeClr val="bg1">
                    <a:lumMod val="50000"/>
                  </a:schemeClr>
                </a:solidFill>
              </a:rPr>
              <a:t>ended</a:t>
            </a:r>
            <a:r>
              <a:rPr lang="nl-NL" dirty="0" smtClean="0">
                <a:solidFill>
                  <a:schemeClr val="bg1">
                    <a:lumMod val="50000"/>
                  </a:schemeClr>
                </a:solidFill>
              </a:rPr>
              <a:t>.  The app made me feel I </a:t>
            </a:r>
            <a:r>
              <a:rPr lang="nl-NL" dirty="0" err="1" smtClean="0">
                <a:solidFill>
                  <a:schemeClr val="bg1">
                    <a:lumMod val="50000"/>
                  </a:schemeClr>
                </a:solidFill>
              </a:rPr>
              <a:t>always</a:t>
            </a:r>
            <a:r>
              <a:rPr lang="nl-NL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NL" dirty="0" err="1" smtClean="0">
                <a:solidFill>
                  <a:schemeClr val="bg1">
                    <a:lumMod val="50000"/>
                  </a:schemeClr>
                </a:solidFill>
              </a:rPr>
              <a:t>could</a:t>
            </a:r>
            <a:r>
              <a:rPr lang="nl-NL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NL" dirty="0" err="1" smtClean="0">
                <a:solidFill>
                  <a:schemeClr val="bg1">
                    <a:lumMod val="50000"/>
                  </a:schemeClr>
                </a:solidFill>
              </a:rPr>
              <a:t>fall</a:t>
            </a:r>
            <a:r>
              <a:rPr lang="nl-NL" dirty="0" smtClean="0">
                <a:solidFill>
                  <a:schemeClr val="bg1">
                    <a:lumMod val="50000"/>
                  </a:schemeClr>
                </a:solidFill>
              </a:rPr>
              <a:t> back on </a:t>
            </a:r>
            <a:r>
              <a:rPr lang="nl-NL" dirty="0" err="1" smtClean="0">
                <a:solidFill>
                  <a:schemeClr val="bg1">
                    <a:lumMod val="50000"/>
                  </a:schemeClr>
                </a:solidFill>
              </a:rPr>
              <a:t>something</a:t>
            </a:r>
            <a:r>
              <a:rPr lang="nl-NL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nl-NL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Ovale toelichting 1"/>
          <p:cNvSpPr/>
          <p:nvPr/>
        </p:nvSpPr>
        <p:spPr>
          <a:xfrm>
            <a:off x="2463282" y="4012163"/>
            <a:ext cx="2649894" cy="2034073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>
                <a:solidFill>
                  <a:schemeClr val="bg1">
                    <a:lumMod val="50000"/>
                  </a:schemeClr>
                </a:solidFill>
              </a:rPr>
              <a:t>I </a:t>
            </a:r>
            <a:r>
              <a:rPr lang="nl-NL" dirty="0" err="1" smtClean="0">
                <a:solidFill>
                  <a:schemeClr val="bg1">
                    <a:lumMod val="50000"/>
                  </a:schemeClr>
                </a:solidFill>
              </a:rPr>
              <a:t>really</a:t>
            </a:r>
            <a:r>
              <a:rPr lang="nl-NL" dirty="0" smtClean="0">
                <a:solidFill>
                  <a:schemeClr val="bg1">
                    <a:lumMod val="50000"/>
                  </a:schemeClr>
                </a:solidFill>
              </a:rPr>
              <a:t> like </a:t>
            </a:r>
            <a:r>
              <a:rPr lang="nl-NL" dirty="0" err="1" smtClean="0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nl-NL" dirty="0" smtClean="0">
                <a:solidFill>
                  <a:schemeClr val="bg1">
                    <a:lumMod val="50000"/>
                  </a:schemeClr>
                </a:solidFill>
              </a:rPr>
              <a:t> ACT </a:t>
            </a:r>
            <a:r>
              <a:rPr lang="nl-NL" dirty="0" err="1" smtClean="0">
                <a:solidFill>
                  <a:schemeClr val="bg1">
                    <a:lumMod val="50000"/>
                  </a:schemeClr>
                </a:solidFill>
              </a:rPr>
              <a:t>now</a:t>
            </a:r>
            <a:r>
              <a:rPr lang="nl-NL" dirty="0" smtClean="0">
                <a:solidFill>
                  <a:schemeClr val="bg1">
                    <a:lumMod val="50000"/>
                  </a:schemeClr>
                </a:solidFill>
              </a:rPr>
              <a:t> button: I </a:t>
            </a:r>
            <a:r>
              <a:rPr lang="nl-NL" dirty="0" err="1" smtClean="0">
                <a:solidFill>
                  <a:schemeClr val="bg1">
                    <a:lumMod val="50000"/>
                  </a:schemeClr>
                </a:solidFill>
              </a:rPr>
              <a:t>practice</a:t>
            </a:r>
            <a:r>
              <a:rPr lang="nl-NL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NL" dirty="0" err="1" smtClean="0">
                <a:solidFill>
                  <a:schemeClr val="bg1">
                    <a:lumMod val="50000"/>
                  </a:schemeClr>
                </a:solidFill>
              </a:rPr>
              <a:t>every</a:t>
            </a:r>
            <a:r>
              <a:rPr lang="nl-NL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NL" dirty="0" err="1" smtClean="0">
                <a:solidFill>
                  <a:schemeClr val="bg1">
                    <a:lumMod val="50000"/>
                  </a:schemeClr>
                </a:solidFill>
              </a:rPr>
              <a:t>day</a:t>
            </a:r>
            <a:r>
              <a:rPr lang="nl-NL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NL" dirty="0" err="1" smtClean="0">
                <a:solidFill>
                  <a:schemeClr val="bg1">
                    <a:lumMod val="50000"/>
                  </a:schemeClr>
                </a:solidFill>
              </a:rPr>
              <a:t>when</a:t>
            </a:r>
            <a:r>
              <a:rPr lang="nl-NL" dirty="0" smtClean="0">
                <a:solidFill>
                  <a:schemeClr val="bg1">
                    <a:lumMod val="50000"/>
                  </a:schemeClr>
                </a:solidFill>
              </a:rPr>
              <a:t> I </a:t>
            </a:r>
            <a:r>
              <a:rPr lang="nl-NL" dirty="0" err="1" smtClean="0">
                <a:solidFill>
                  <a:schemeClr val="bg1">
                    <a:lumMod val="50000"/>
                  </a:schemeClr>
                </a:solidFill>
              </a:rPr>
              <a:t>travel</a:t>
            </a:r>
            <a:r>
              <a:rPr lang="nl-NL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NL" dirty="0" err="1" smtClean="0">
                <a:solidFill>
                  <a:schemeClr val="bg1">
                    <a:lumMod val="50000"/>
                  </a:schemeClr>
                </a:solidFill>
              </a:rPr>
              <a:t>to</a:t>
            </a:r>
            <a:r>
              <a:rPr lang="nl-NL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NL" dirty="0" err="1" smtClean="0">
                <a:solidFill>
                  <a:schemeClr val="bg1">
                    <a:lumMod val="50000"/>
                  </a:schemeClr>
                </a:solidFill>
              </a:rPr>
              <a:t>work</a:t>
            </a:r>
            <a:r>
              <a:rPr lang="nl-NL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nl-NL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Ovale toelichting 2"/>
          <p:cNvSpPr/>
          <p:nvPr/>
        </p:nvSpPr>
        <p:spPr>
          <a:xfrm>
            <a:off x="19901" y="236943"/>
            <a:ext cx="4155547" cy="2575248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err="1" smtClean="0">
                <a:solidFill>
                  <a:schemeClr val="bg1">
                    <a:lumMod val="50000"/>
                  </a:schemeClr>
                </a:solidFill>
              </a:rPr>
              <a:t>Initially</a:t>
            </a:r>
            <a:r>
              <a:rPr lang="nl-NL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nl-NL" dirty="0" err="1" smtClean="0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nl-NL" dirty="0" smtClean="0">
                <a:solidFill>
                  <a:schemeClr val="bg1">
                    <a:lumMod val="50000"/>
                  </a:schemeClr>
                </a:solidFill>
              </a:rPr>
              <a:t> extra </a:t>
            </a:r>
            <a:r>
              <a:rPr lang="nl-NL" dirty="0" err="1" smtClean="0">
                <a:solidFill>
                  <a:schemeClr val="bg1">
                    <a:lumMod val="50000"/>
                  </a:schemeClr>
                </a:solidFill>
              </a:rPr>
              <a:t>workload</a:t>
            </a:r>
            <a:r>
              <a:rPr lang="nl-NL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NL" dirty="0" err="1" smtClean="0">
                <a:solidFill>
                  <a:schemeClr val="bg1">
                    <a:lumMod val="50000"/>
                  </a:schemeClr>
                </a:solidFill>
              </a:rPr>
              <a:t>scared</a:t>
            </a:r>
            <a:r>
              <a:rPr lang="nl-NL" dirty="0" smtClean="0">
                <a:solidFill>
                  <a:schemeClr val="bg1">
                    <a:lumMod val="50000"/>
                  </a:schemeClr>
                </a:solidFill>
              </a:rPr>
              <a:t> me.  But </a:t>
            </a:r>
            <a:r>
              <a:rPr lang="nl-NL" dirty="0" err="1" smtClean="0">
                <a:solidFill>
                  <a:schemeClr val="bg1">
                    <a:lumMod val="50000"/>
                  </a:schemeClr>
                </a:solidFill>
              </a:rPr>
              <a:t>it</a:t>
            </a:r>
            <a:r>
              <a:rPr lang="nl-NL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NL" dirty="0" err="1" smtClean="0">
                <a:solidFill>
                  <a:schemeClr val="bg1">
                    <a:lumMod val="50000"/>
                  </a:schemeClr>
                </a:solidFill>
              </a:rPr>
              <a:t>isn’t</a:t>
            </a:r>
            <a:r>
              <a:rPr lang="nl-NL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NL" dirty="0" err="1" smtClean="0">
                <a:solidFill>
                  <a:schemeClr val="bg1">
                    <a:lumMod val="50000"/>
                  </a:schemeClr>
                </a:solidFill>
              </a:rPr>
              <a:t>so</a:t>
            </a:r>
            <a:r>
              <a:rPr lang="nl-NL" dirty="0" smtClean="0">
                <a:solidFill>
                  <a:schemeClr val="bg1">
                    <a:lumMod val="50000"/>
                  </a:schemeClr>
                </a:solidFill>
              </a:rPr>
              <a:t> bad.  On </a:t>
            </a:r>
            <a:r>
              <a:rPr lang="nl-NL" dirty="0" err="1" smtClean="0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nl-NL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NL" dirty="0" err="1" smtClean="0">
                <a:solidFill>
                  <a:schemeClr val="bg1">
                    <a:lumMod val="50000"/>
                  </a:schemeClr>
                </a:solidFill>
              </a:rPr>
              <a:t>contrary</a:t>
            </a:r>
            <a:r>
              <a:rPr lang="nl-NL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nl-NL" dirty="0" err="1" smtClean="0">
                <a:solidFill>
                  <a:schemeClr val="bg1">
                    <a:lumMod val="50000"/>
                  </a:schemeClr>
                </a:solidFill>
              </a:rPr>
              <a:t>it</a:t>
            </a:r>
            <a:r>
              <a:rPr lang="nl-NL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NL" dirty="0" err="1" smtClean="0">
                <a:solidFill>
                  <a:schemeClr val="bg1">
                    <a:lumMod val="50000"/>
                  </a:schemeClr>
                </a:solidFill>
              </a:rPr>
              <a:t>saves</a:t>
            </a:r>
            <a:r>
              <a:rPr lang="nl-NL" dirty="0" smtClean="0">
                <a:solidFill>
                  <a:schemeClr val="bg1">
                    <a:lumMod val="50000"/>
                  </a:schemeClr>
                </a:solidFill>
              </a:rPr>
              <a:t> time </a:t>
            </a:r>
            <a:r>
              <a:rPr lang="nl-NL" dirty="0" err="1" smtClean="0">
                <a:solidFill>
                  <a:schemeClr val="bg1">
                    <a:lumMod val="50000"/>
                  </a:schemeClr>
                </a:solidFill>
              </a:rPr>
              <a:t>because</a:t>
            </a:r>
            <a:r>
              <a:rPr lang="nl-NL" dirty="0" smtClean="0">
                <a:solidFill>
                  <a:schemeClr val="bg1">
                    <a:lumMod val="50000"/>
                  </a:schemeClr>
                </a:solidFill>
              </a:rPr>
              <a:t> I </a:t>
            </a:r>
            <a:r>
              <a:rPr lang="nl-NL" dirty="0" err="1" smtClean="0">
                <a:solidFill>
                  <a:schemeClr val="bg1">
                    <a:lumMod val="50000"/>
                  </a:schemeClr>
                </a:solidFill>
              </a:rPr>
              <a:t>can</a:t>
            </a:r>
            <a:r>
              <a:rPr lang="nl-NL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NL" dirty="0" err="1" smtClean="0">
                <a:solidFill>
                  <a:schemeClr val="bg1">
                    <a:lumMod val="50000"/>
                  </a:schemeClr>
                </a:solidFill>
              </a:rPr>
              <a:t>give</a:t>
            </a:r>
            <a:r>
              <a:rPr lang="nl-NL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NL" dirty="0" err="1" smtClean="0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nl-NL" dirty="0" smtClean="0">
                <a:solidFill>
                  <a:schemeClr val="bg1">
                    <a:lumMod val="50000"/>
                  </a:schemeClr>
                </a:solidFill>
              </a:rPr>
              <a:t> app </a:t>
            </a:r>
            <a:r>
              <a:rPr lang="nl-NL" dirty="0" err="1" smtClean="0">
                <a:solidFill>
                  <a:schemeClr val="bg1">
                    <a:lumMod val="50000"/>
                  </a:schemeClr>
                </a:solidFill>
              </a:rPr>
              <a:t>to</a:t>
            </a:r>
            <a:r>
              <a:rPr lang="nl-NL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NL" dirty="0" err="1" smtClean="0">
                <a:solidFill>
                  <a:schemeClr val="bg1">
                    <a:lumMod val="50000"/>
                  </a:schemeClr>
                </a:solidFill>
              </a:rPr>
              <a:t>those</a:t>
            </a:r>
            <a:r>
              <a:rPr lang="nl-NL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NL" dirty="0" err="1" smtClean="0">
                <a:solidFill>
                  <a:schemeClr val="bg1">
                    <a:lumMod val="50000"/>
                  </a:schemeClr>
                </a:solidFill>
              </a:rPr>
              <a:t>clients</a:t>
            </a:r>
            <a:r>
              <a:rPr lang="nl-NL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NL" dirty="0" err="1" smtClean="0">
                <a:solidFill>
                  <a:schemeClr val="bg1">
                    <a:lumMod val="50000"/>
                  </a:schemeClr>
                </a:solidFill>
              </a:rPr>
              <a:t>who</a:t>
            </a:r>
            <a:r>
              <a:rPr lang="nl-NL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NL" dirty="0" err="1" smtClean="0">
                <a:solidFill>
                  <a:schemeClr val="bg1">
                    <a:lumMod val="50000"/>
                  </a:schemeClr>
                </a:solidFill>
              </a:rPr>
              <a:t>don’t</a:t>
            </a:r>
            <a:r>
              <a:rPr lang="nl-NL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NL" dirty="0" err="1" smtClean="0">
                <a:solidFill>
                  <a:schemeClr val="bg1">
                    <a:lumMod val="50000"/>
                  </a:schemeClr>
                </a:solidFill>
              </a:rPr>
              <a:t>really</a:t>
            </a:r>
            <a:r>
              <a:rPr lang="nl-NL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NL" dirty="0" err="1" smtClean="0">
                <a:solidFill>
                  <a:schemeClr val="bg1">
                    <a:lumMod val="50000"/>
                  </a:schemeClr>
                </a:solidFill>
              </a:rPr>
              <a:t>need</a:t>
            </a:r>
            <a:r>
              <a:rPr lang="nl-NL" dirty="0" smtClean="0">
                <a:solidFill>
                  <a:schemeClr val="bg1">
                    <a:lumMod val="50000"/>
                  </a:schemeClr>
                </a:solidFill>
              </a:rPr>
              <a:t> me </a:t>
            </a:r>
            <a:r>
              <a:rPr lang="nl-NL" dirty="0" err="1" smtClean="0">
                <a:solidFill>
                  <a:schemeClr val="bg1">
                    <a:lumMod val="50000"/>
                  </a:schemeClr>
                </a:solidFill>
              </a:rPr>
              <a:t>anymore</a:t>
            </a:r>
            <a:r>
              <a:rPr lang="is-IS" dirty="0" smtClean="0">
                <a:solidFill>
                  <a:schemeClr val="bg1">
                    <a:lumMod val="50000"/>
                  </a:schemeClr>
                </a:solidFill>
              </a:rPr>
              <a:t>…</a:t>
            </a:r>
            <a:endParaRPr lang="nl-NL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Ovale toelichting 3"/>
          <p:cNvSpPr/>
          <p:nvPr/>
        </p:nvSpPr>
        <p:spPr>
          <a:xfrm>
            <a:off x="287535" y="3277113"/>
            <a:ext cx="2175746" cy="1470100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err="1" smtClean="0">
                <a:solidFill>
                  <a:schemeClr val="bg1">
                    <a:lumMod val="50000"/>
                  </a:schemeClr>
                </a:solidFill>
              </a:rPr>
              <a:t>All</a:t>
            </a:r>
            <a:r>
              <a:rPr lang="nl-NL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NL" dirty="0" err="1" smtClean="0">
                <a:solidFill>
                  <a:schemeClr val="bg1">
                    <a:lumMod val="50000"/>
                  </a:schemeClr>
                </a:solidFill>
              </a:rPr>
              <a:t>my</a:t>
            </a:r>
            <a:r>
              <a:rPr lang="nl-NL" dirty="0" smtClean="0">
                <a:solidFill>
                  <a:schemeClr val="bg1">
                    <a:lumMod val="50000"/>
                  </a:schemeClr>
                </a:solidFill>
              </a:rPr>
              <a:t> ACT-tools are </a:t>
            </a:r>
            <a:r>
              <a:rPr lang="nl-NL" dirty="0" err="1" smtClean="0">
                <a:solidFill>
                  <a:schemeClr val="bg1">
                    <a:lumMod val="50000"/>
                  </a:schemeClr>
                </a:solidFill>
              </a:rPr>
              <a:t>now</a:t>
            </a:r>
            <a:r>
              <a:rPr lang="nl-NL" dirty="0" smtClean="0">
                <a:solidFill>
                  <a:schemeClr val="bg1">
                    <a:lumMod val="50000"/>
                  </a:schemeClr>
                </a:solidFill>
              </a:rPr>
              <a:t> at hand</a:t>
            </a:r>
            <a:endParaRPr lang="nl-NL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42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86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3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 smtClean="0"/>
              <a:t>Challenges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46387" y="5494282"/>
            <a:ext cx="8229600" cy="1174531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nl-NL" i="1" dirty="0" smtClean="0"/>
              <a:t>“</a:t>
            </a:r>
            <a:r>
              <a:rPr lang="nl-NL" i="1" dirty="0" err="1" smtClean="0"/>
              <a:t>Our</a:t>
            </a:r>
            <a:r>
              <a:rPr lang="nl-NL" i="1" dirty="0" smtClean="0"/>
              <a:t> </a:t>
            </a:r>
            <a:r>
              <a:rPr lang="nl-NL" i="1" dirty="0" err="1" smtClean="0"/>
              <a:t>clients</a:t>
            </a:r>
            <a:r>
              <a:rPr lang="nl-NL" i="1" dirty="0" smtClean="0"/>
              <a:t> are </a:t>
            </a:r>
            <a:r>
              <a:rPr lang="nl-NL" i="1" dirty="0" err="1" smtClean="0"/>
              <a:t>totally</a:t>
            </a:r>
            <a:r>
              <a:rPr lang="nl-NL" i="1" dirty="0" smtClean="0"/>
              <a:t> ready </a:t>
            </a:r>
            <a:r>
              <a:rPr lang="nl-NL" i="1" dirty="0" err="1" smtClean="0"/>
              <a:t>for</a:t>
            </a:r>
            <a:r>
              <a:rPr lang="nl-NL" i="1" dirty="0" smtClean="0"/>
              <a:t> new </a:t>
            </a:r>
            <a:r>
              <a:rPr lang="nl-NL" i="1" dirty="0" err="1" smtClean="0"/>
              <a:t>technologies</a:t>
            </a:r>
            <a:r>
              <a:rPr lang="nl-NL" i="1" dirty="0" smtClean="0"/>
              <a:t>, </a:t>
            </a:r>
          </a:p>
          <a:p>
            <a:pPr marL="0" indent="0" algn="ctr">
              <a:buNone/>
            </a:pPr>
            <a:r>
              <a:rPr lang="nl-NL" i="1" dirty="0" smtClean="0"/>
              <a:t>but </a:t>
            </a:r>
            <a:r>
              <a:rPr lang="nl-NL" i="1" dirty="0" err="1" smtClean="0"/>
              <a:t>our</a:t>
            </a:r>
            <a:r>
              <a:rPr lang="nl-NL" i="1" dirty="0" smtClean="0"/>
              <a:t> </a:t>
            </a:r>
            <a:r>
              <a:rPr lang="nl-NL" i="1" dirty="0" err="1" smtClean="0"/>
              <a:t>therapists</a:t>
            </a:r>
            <a:r>
              <a:rPr lang="nl-NL" i="1" dirty="0" smtClean="0"/>
              <a:t> </a:t>
            </a:r>
            <a:r>
              <a:rPr lang="nl-NL" i="1" dirty="0" err="1" smtClean="0"/>
              <a:t>aren’t</a:t>
            </a:r>
            <a:r>
              <a:rPr lang="nl-NL" i="1" dirty="0" smtClean="0"/>
              <a:t>”</a:t>
            </a:r>
            <a:endParaRPr lang="nl-NL" i="1" dirty="0"/>
          </a:p>
        </p:txBody>
      </p:sp>
      <p:pic>
        <p:nvPicPr>
          <p:cNvPr id="4" name="Afbeelding 3">
            <a:hlinkClick r:id="rId3" invalidUrl="http://www.flanderscare.be/sites/default/files/Uploads/5 - 1%2B1 is meer dan 2 - FCCOH.pdf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5950" y="1619246"/>
            <a:ext cx="28321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65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86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 smtClean="0"/>
              <a:t>Conclusions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791478"/>
            <a:ext cx="8444204" cy="4334685"/>
          </a:xfrm>
        </p:spPr>
        <p:txBody>
          <a:bodyPr>
            <a:normAutofit/>
          </a:bodyPr>
          <a:lstStyle/>
          <a:p>
            <a:r>
              <a:rPr lang="nl-NL" dirty="0" err="1" smtClean="0"/>
              <a:t>Blended</a:t>
            </a:r>
            <a:r>
              <a:rPr lang="nl-NL" dirty="0" smtClean="0"/>
              <a:t> ACT is </a:t>
            </a:r>
            <a:r>
              <a:rPr lang="nl-NL" dirty="0" err="1" smtClean="0"/>
              <a:t>promising</a:t>
            </a:r>
            <a:r>
              <a:rPr lang="nl-NL" dirty="0" smtClean="0"/>
              <a:t>: </a:t>
            </a:r>
            <a:r>
              <a:rPr lang="nl-NL" dirty="0" err="1" smtClean="0"/>
              <a:t>the</a:t>
            </a:r>
            <a:r>
              <a:rPr lang="nl-NL" dirty="0" smtClean="0"/>
              <a:t> best of 2 </a:t>
            </a:r>
            <a:r>
              <a:rPr lang="nl-NL" dirty="0" err="1" smtClean="0"/>
              <a:t>worlds</a:t>
            </a:r>
            <a:r>
              <a:rPr lang="nl-NL" dirty="0" smtClean="0"/>
              <a:t>:</a:t>
            </a:r>
          </a:p>
          <a:p>
            <a:pPr lvl="1"/>
            <a:r>
              <a:rPr lang="nl-NL" dirty="0" err="1" smtClean="0"/>
              <a:t>Bridging</a:t>
            </a:r>
            <a:r>
              <a:rPr lang="nl-NL" dirty="0" smtClean="0"/>
              <a:t> </a:t>
            </a:r>
            <a:r>
              <a:rPr lang="nl-NL" dirty="0" err="1" smtClean="0"/>
              <a:t>between</a:t>
            </a:r>
            <a:r>
              <a:rPr lang="nl-NL" dirty="0" smtClean="0"/>
              <a:t> </a:t>
            </a:r>
            <a:r>
              <a:rPr lang="nl-NL" dirty="0" err="1" smtClean="0"/>
              <a:t>sessions</a:t>
            </a:r>
            <a:endParaRPr lang="nl-NL" dirty="0" smtClean="0"/>
          </a:p>
          <a:p>
            <a:pPr lvl="1"/>
            <a:r>
              <a:rPr lang="nl-NL" dirty="0" err="1" smtClean="0"/>
              <a:t>Optimal</a:t>
            </a:r>
            <a:r>
              <a:rPr lang="nl-NL" dirty="0" smtClean="0"/>
              <a:t> </a:t>
            </a:r>
            <a:r>
              <a:rPr lang="nl-NL" dirty="0" err="1" smtClean="0"/>
              <a:t>use</a:t>
            </a:r>
            <a:r>
              <a:rPr lang="nl-NL" dirty="0" smtClean="0"/>
              <a:t> of </a:t>
            </a:r>
            <a:r>
              <a:rPr lang="nl-NL" dirty="0" err="1" smtClean="0"/>
              <a:t>the</a:t>
            </a:r>
            <a:r>
              <a:rPr lang="nl-NL" dirty="0" smtClean="0"/>
              <a:t> </a:t>
            </a:r>
            <a:r>
              <a:rPr lang="nl-NL" dirty="0" err="1" smtClean="0"/>
              <a:t>sessions</a:t>
            </a:r>
            <a:endParaRPr lang="nl-NL" dirty="0" smtClean="0"/>
          </a:p>
          <a:p>
            <a:pPr lvl="1"/>
            <a:r>
              <a:rPr lang="nl-NL" dirty="0" smtClean="0"/>
              <a:t>More binding -&gt; </a:t>
            </a:r>
            <a:r>
              <a:rPr lang="nl-NL" dirty="0" err="1" smtClean="0"/>
              <a:t>less</a:t>
            </a:r>
            <a:r>
              <a:rPr lang="nl-NL" dirty="0" smtClean="0"/>
              <a:t> drop-out</a:t>
            </a:r>
          </a:p>
          <a:p>
            <a:r>
              <a:rPr lang="nl-NL" dirty="0" smtClean="0"/>
              <a:t>More research is </a:t>
            </a:r>
            <a:r>
              <a:rPr lang="nl-NL" dirty="0" err="1" smtClean="0"/>
              <a:t>needed</a:t>
            </a:r>
            <a:endParaRPr lang="nl-NL" dirty="0" smtClean="0"/>
          </a:p>
          <a:p>
            <a:r>
              <a:rPr lang="nl-NL" dirty="0" err="1" smtClean="0"/>
              <a:t>Clients</a:t>
            </a:r>
            <a:r>
              <a:rPr lang="nl-NL" dirty="0" smtClean="0"/>
              <a:t> are </a:t>
            </a:r>
            <a:r>
              <a:rPr lang="nl-NL" dirty="0" err="1" smtClean="0"/>
              <a:t>willing</a:t>
            </a:r>
            <a:r>
              <a:rPr lang="nl-NL" dirty="0" smtClean="0"/>
              <a:t>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use</a:t>
            </a:r>
            <a:r>
              <a:rPr lang="nl-NL" dirty="0" smtClean="0"/>
              <a:t> Learn2ACT</a:t>
            </a:r>
          </a:p>
          <a:p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now</a:t>
            </a:r>
            <a:r>
              <a:rPr lang="nl-NL" dirty="0" smtClean="0"/>
              <a:t> </a:t>
            </a:r>
            <a:r>
              <a:rPr lang="nl-NL" dirty="0" err="1" smtClean="0"/>
              <a:t>their</a:t>
            </a:r>
            <a:r>
              <a:rPr lang="nl-NL" dirty="0" smtClean="0"/>
              <a:t> </a:t>
            </a:r>
            <a:r>
              <a:rPr lang="nl-NL" dirty="0" err="1" smtClean="0"/>
              <a:t>therapists</a:t>
            </a:r>
            <a:r>
              <a:rPr lang="is-IS" dirty="0" smtClean="0"/>
              <a:t>…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089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86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88436" y="2541730"/>
            <a:ext cx="7772400" cy="1470025"/>
          </a:xfrm>
        </p:spPr>
        <p:txBody>
          <a:bodyPr/>
          <a:lstStyle/>
          <a:p>
            <a:r>
              <a:rPr lang="nl-NL" b="1" dirty="0" err="1" smtClean="0"/>
              <a:t>To</a:t>
            </a:r>
            <a:r>
              <a:rPr lang="nl-NL" b="1" dirty="0" smtClean="0"/>
              <a:t> blend or </a:t>
            </a:r>
            <a:r>
              <a:rPr lang="nl-NL" b="1" dirty="0" err="1" smtClean="0"/>
              <a:t>not</a:t>
            </a:r>
            <a:r>
              <a:rPr lang="nl-NL" b="1" dirty="0" smtClean="0"/>
              <a:t> </a:t>
            </a:r>
            <a:r>
              <a:rPr lang="nl-NL" b="1" dirty="0" err="1" smtClean="0"/>
              <a:t>to</a:t>
            </a:r>
            <a:r>
              <a:rPr lang="nl-NL" b="1" dirty="0" smtClean="0"/>
              <a:t> blend?</a:t>
            </a:r>
            <a:endParaRPr lang="nl-NL" b="1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205273" y="3886199"/>
            <a:ext cx="8938727" cy="2160037"/>
          </a:xfrm>
        </p:spPr>
        <p:txBody>
          <a:bodyPr>
            <a:normAutofit/>
          </a:bodyPr>
          <a:lstStyle/>
          <a:p>
            <a:r>
              <a:rPr lang="nl-NL" dirty="0" err="1" smtClean="0">
                <a:solidFill>
                  <a:schemeClr val="tx1"/>
                </a:solidFill>
              </a:rPr>
              <a:t>Advantages</a:t>
            </a:r>
            <a:r>
              <a:rPr lang="nl-NL" dirty="0" smtClean="0">
                <a:solidFill>
                  <a:schemeClr val="tx1"/>
                </a:solidFill>
              </a:rPr>
              <a:t> of </a:t>
            </a:r>
            <a:r>
              <a:rPr lang="nl-NL" dirty="0" err="1" smtClean="0">
                <a:solidFill>
                  <a:schemeClr val="tx1"/>
                </a:solidFill>
              </a:rPr>
              <a:t>mixing</a:t>
            </a:r>
            <a:r>
              <a:rPr lang="nl-NL" dirty="0" smtClean="0">
                <a:solidFill>
                  <a:schemeClr val="tx1"/>
                </a:solidFill>
              </a:rPr>
              <a:t> ACT </a:t>
            </a:r>
            <a:r>
              <a:rPr lang="nl-NL" err="1" smtClean="0">
                <a:solidFill>
                  <a:schemeClr val="tx1"/>
                </a:solidFill>
              </a:rPr>
              <a:t>with</a:t>
            </a:r>
            <a:r>
              <a:rPr lang="nl-NL" smtClean="0">
                <a:solidFill>
                  <a:schemeClr val="tx1"/>
                </a:solidFill>
              </a:rPr>
              <a:t> </a:t>
            </a:r>
            <a:r>
              <a:rPr lang="nl-NL" smtClean="0">
                <a:solidFill>
                  <a:schemeClr val="tx1"/>
                </a:solidFill>
              </a:rPr>
              <a:t>new technologies</a:t>
            </a:r>
          </a:p>
          <a:p>
            <a:endParaRPr lang="nl-NL" smtClean="0">
              <a:solidFill>
                <a:schemeClr val="tx1"/>
              </a:solidFill>
            </a:endParaRPr>
          </a:p>
          <a:p>
            <a:r>
              <a:rPr lang="nl-NL" sz="2400" smtClean="0">
                <a:solidFill>
                  <a:schemeClr val="tx1"/>
                </a:solidFill>
              </a:rPr>
              <a:t>Ellen Excelmans (chair)</a:t>
            </a:r>
          </a:p>
          <a:p>
            <a:r>
              <a:rPr lang="nl-NL" sz="2400" smtClean="0">
                <a:solidFill>
                  <a:schemeClr val="tx1"/>
                </a:solidFill>
              </a:rPr>
              <a:t>Mike Levin (discussant)</a:t>
            </a:r>
            <a:endParaRPr lang="nl-NL" sz="2400" dirty="0">
              <a:solidFill>
                <a:schemeClr val="tx1"/>
              </a:solidFill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873" y="5818492"/>
            <a:ext cx="720854" cy="693005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72" y="187927"/>
            <a:ext cx="1450578" cy="247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24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8600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785" y="178258"/>
            <a:ext cx="5424234" cy="2738363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965" y="5341832"/>
            <a:ext cx="1860331" cy="556239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6717" y="5272483"/>
            <a:ext cx="1813036" cy="725215"/>
          </a:xfrm>
          <a:prstGeom prst="rect">
            <a:avLst/>
          </a:prstGeom>
        </p:spPr>
      </p:pic>
      <p:sp>
        <p:nvSpPr>
          <p:cNvPr id="11" name="Tekstvak 10"/>
          <p:cNvSpPr txBox="1"/>
          <p:nvPr/>
        </p:nvSpPr>
        <p:spPr>
          <a:xfrm>
            <a:off x="457203" y="2451801"/>
            <a:ext cx="397291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err="1" smtClean="0">
                <a:solidFill>
                  <a:schemeClr val="bg1">
                    <a:lumMod val="50000"/>
                  </a:schemeClr>
                </a:solidFill>
              </a:rPr>
              <a:t>Try</a:t>
            </a:r>
            <a:r>
              <a:rPr lang="nl-NL" sz="28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NL" sz="2800" dirty="0" err="1" smtClean="0">
                <a:solidFill>
                  <a:schemeClr val="bg1">
                    <a:lumMod val="50000"/>
                  </a:schemeClr>
                </a:solidFill>
              </a:rPr>
              <a:t>it</a:t>
            </a:r>
            <a:r>
              <a:rPr lang="nl-NL" sz="2800" dirty="0" smtClean="0">
                <a:solidFill>
                  <a:schemeClr val="bg1">
                    <a:lumMod val="50000"/>
                  </a:schemeClr>
                </a:solidFill>
              </a:rPr>
              <a:t> out?</a:t>
            </a:r>
          </a:p>
          <a:p>
            <a:endParaRPr lang="nl-NL" sz="28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nl-NL" sz="2800" dirty="0" smtClean="0">
                <a:solidFill>
                  <a:schemeClr val="bg1">
                    <a:lumMod val="50000"/>
                  </a:schemeClr>
                </a:solidFill>
              </a:rPr>
              <a:t>Download </a:t>
            </a:r>
            <a:r>
              <a:rPr lang="nl-NL" sz="2800" dirty="0" err="1" smtClean="0">
                <a:solidFill>
                  <a:schemeClr val="bg1">
                    <a:lumMod val="50000"/>
                  </a:schemeClr>
                </a:solidFill>
              </a:rPr>
              <a:t>our</a:t>
            </a:r>
            <a:r>
              <a:rPr lang="nl-NL" sz="2800" dirty="0" smtClean="0">
                <a:solidFill>
                  <a:schemeClr val="bg1">
                    <a:lumMod val="50000"/>
                  </a:schemeClr>
                </a:solidFill>
              </a:rPr>
              <a:t> app </a:t>
            </a:r>
            <a:r>
              <a:rPr lang="nl-NL" sz="2800" dirty="0" err="1" smtClean="0">
                <a:solidFill>
                  <a:schemeClr val="bg1">
                    <a:lumMod val="50000"/>
                  </a:schemeClr>
                </a:solidFill>
              </a:rPr>
              <a:t>and</a:t>
            </a:r>
            <a:r>
              <a:rPr lang="nl-NL" sz="2800" dirty="0" smtClean="0">
                <a:solidFill>
                  <a:schemeClr val="bg1">
                    <a:lumMod val="50000"/>
                  </a:schemeClr>
                </a:solidFill>
              </a:rPr>
              <a:t>      </a:t>
            </a:r>
            <a:r>
              <a:rPr lang="nl-NL" sz="2800" dirty="0" err="1" smtClean="0">
                <a:solidFill>
                  <a:schemeClr val="bg1">
                    <a:lumMod val="50000"/>
                  </a:schemeClr>
                </a:solidFill>
              </a:rPr>
              <a:t>ask</a:t>
            </a:r>
            <a:r>
              <a:rPr lang="nl-NL" sz="28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NL" sz="2800" dirty="0" err="1" smtClean="0">
                <a:solidFill>
                  <a:schemeClr val="bg1">
                    <a:lumMod val="50000"/>
                  </a:schemeClr>
                </a:solidFill>
              </a:rPr>
              <a:t>for</a:t>
            </a:r>
            <a:r>
              <a:rPr lang="nl-NL" sz="2800" dirty="0" smtClean="0">
                <a:solidFill>
                  <a:schemeClr val="bg1">
                    <a:lumMod val="50000"/>
                  </a:schemeClr>
                </a:solidFill>
              </a:rPr>
              <a:t> a free account:</a:t>
            </a:r>
          </a:p>
          <a:p>
            <a:r>
              <a:rPr lang="nl-NL" sz="2800" dirty="0" smtClean="0">
                <a:hlinkClick r:id="rId6"/>
              </a:rPr>
              <a:t>info@learn2act.net</a:t>
            </a:r>
            <a:r>
              <a:rPr lang="nl-NL" sz="2800" dirty="0" smtClean="0"/>
              <a:t> </a:t>
            </a:r>
            <a:endParaRPr lang="nl-NL" sz="2800" dirty="0"/>
          </a:p>
        </p:txBody>
      </p:sp>
      <p:pic>
        <p:nvPicPr>
          <p:cNvPr id="7" name="Picture 2" descr="distracted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495" y="1121143"/>
            <a:ext cx="3488093" cy="49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9073902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963" y="396880"/>
            <a:ext cx="1450578" cy="247935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252" y="5738560"/>
            <a:ext cx="720854" cy="69300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47080" y="477666"/>
            <a:ext cx="504325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Need </a:t>
            </a:r>
            <a:r>
              <a:rPr lang="en-US" sz="28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credit </a:t>
            </a:r>
            <a:r>
              <a:rPr lang="en-US" sz="28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for </a:t>
            </a:r>
            <a:r>
              <a:rPr lang="en-US" sz="28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this session</a:t>
            </a:r>
            <a:r>
              <a:rPr lang="en-US" sz="28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1247080" y="1000886"/>
            <a:ext cx="500443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Please don’t forget to </a:t>
            </a:r>
            <a:r>
              <a:rPr lang="en-US" sz="240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scan out.</a:t>
            </a:r>
            <a:endParaRPr lang="en-US" sz="2400" cap="none" spc="0" dirty="0">
              <a:ln w="0"/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3110" y="2876238"/>
            <a:ext cx="6386492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What did you think?....</a:t>
            </a:r>
          </a:p>
          <a:p>
            <a:pPr algn="ctr"/>
            <a:endParaRPr lang="en-US" sz="1200" b="1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complete </a:t>
            </a:r>
            <a:r>
              <a:rPr lang="en-US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 3 </a:t>
            </a:r>
            <a:r>
              <a:rPr lang="en-US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question </a:t>
            </a:r>
            <a:r>
              <a:rPr lang="en-US" sz="24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quickeval</a:t>
            </a:r>
            <a:endParaRPr lang="en-US" sz="2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for </a:t>
            </a:r>
            <a:r>
              <a:rPr lang="en-US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this session at</a:t>
            </a:r>
          </a:p>
          <a:p>
            <a:pPr algn="ctr"/>
            <a:r>
              <a:rPr lang="en-US" sz="3000" dirty="0" smtClean="0">
                <a:ln w="0"/>
                <a:solidFill>
                  <a:schemeClr val="accent6">
                    <a:lumMod val="75000"/>
                  </a:schemeClr>
                </a:solidFill>
              </a:rPr>
              <a:t>https://</a:t>
            </a:r>
            <a:r>
              <a:rPr lang="en-US" sz="3000" dirty="0">
                <a:ln w="0"/>
                <a:solidFill>
                  <a:schemeClr val="accent6">
                    <a:lumMod val="75000"/>
                  </a:schemeClr>
                </a:solidFill>
              </a:rPr>
              <a:t>contextualscience.org/quickeval</a:t>
            </a:r>
          </a:p>
          <a:p>
            <a:pPr algn="ctr"/>
            <a:endParaRPr lang="en-US" sz="3000" b="1" dirty="0">
              <a:ln w="0"/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3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This was presentation was </a:t>
            </a:r>
            <a:r>
              <a:rPr lang="en-US" sz="3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session</a:t>
            </a:r>
            <a:r>
              <a:rPr lang="en-US" sz="3000" b="1" u="sng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000" b="1" u="sng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105</a:t>
            </a:r>
            <a:endParaRPr lang="en-US" sz="3000" b="1" u="sng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493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8600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91648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nl-NL" b="1" dirty="0" err="1" smtClean="0"/>
              <a:t>To</a:t>
            </a:r>
            <a:r>
              <a:rPr lang="nl-NL" b="1" dirty="0" smtClean="0"/>
              <a:t> blend or </a:t>
            </a:r>
            <a:r>
              <a:rPr lang="nl-NL" b="1" dirty="0" err="1" smtClean="0"/>
              <a:t>not</a:t>
            </a:r>
            <a:r>
              <a:rPr lang="nl-NL" b="1" dirty="0" smtClean="0"/>
              <a:t> </a:t>
            </a:r>
            <a:r>
              <a:rPr lang="nl-NL" b="1" dirty="0" err="1" smtClean="0"/>
              <a:t>to</a:t>
            </a:r>
            <a:r>
              <a:rPr lang="nl-NL" b="1" dirty="0" smtClean="0"/>
              <a:t> blend?</a:t>
            </a:r>
            <a:br>
              <a:rPr lang="nl-NL" b="1" dirty="0" smtClean="0"/>
            </a:br>
            <a:r>
              <a:rPr lang="nl-NL" b="1" dirty="0" smtClean="0"/>
              <a:t>Learn2ACT – </a:t>
            </a:r>
            <a:r>
              <a:rPr lang="nl-NL" b="1" dirty="0" err="1" smtClean="0"/>
              <a:t>the</a:t>
            </a:r>
            <a:r>
              <a:rPr lang="nl-NL" b="1" dirty="0" smtClean="0"/>
              <a:t> </a:t>
            </a:r>
            <a:r>
              <a:rPr lang="nl-NL" b="1" dirty="0" err="1" smtClean="0"/>
              <a:t>handy</a:t>
            </a:r>
            <a:r>
              <a:rPr lang="nl-NL" b="1" dirty="0" smtClean="0"/>
              <a:t> life </a:t>
            </a:r>
            <a:r>
              <a:rPr lang="nl-NL" b="1" dirty="0" err="1" smtClean="0"/>
              <a:t>compass</a:t>
            </a:r>
            <a:endParaRPr lang="nl-NL" b="1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2506717" y="3597636"/>
            <a:ext cx="6400800" cy="1752600"/>
          </a:xfrm>
        </p:spPr>
        <p:txBody>
          <a:bodyPr/>
          <a:lstStyle/>
          <a:p>
            <a:r>
              <a:rPr lang="nl-NL" dirty="0" smtClean="0"/>
              <a:t>Ellen Excelmans</a:t>
            </a:r>
          </a:p>
          <a:p>
            <a:r>
              <a:rPr lang="nl-NL" dirty="0" err="1" smtClean="0"/>
              <a:t>Licensed</a:t>
            </a:r>
            <a:r>
              <a:rPr lang="nl-NL" dirty="0" smtClean="0"/>
              <a:t> </a:t>
            </a:r>
            <a:r>
              <a:rPr lang="nl-NL" dirty="0" err="1" smtClean="0"/>
              <a:t>Clinical</a:t>
            </a:r>
            <a:r>
              <a:rPr lang="nl-NL" dirty="0" smtClean="0"/>
              <a:t> </a:t>
            </a:r>
            <a:r>
              <a:rPr lang="nl-NL" dirty="0" err="1" smtClean="0"/>
              <a:t>Psychologist</a:t>
            </a:r>
            <a:endParaRPr lang="nl-NL" dirty="0" smtClean="0"/>
          </a:p>
          <a:p>
            <a:r>
              <a:rPr lang="nl-NL" dirty="0" smtClean="0">
                <a:hlinkClick r:id="rId3"/>
              </a:rPr>
              <a:t>www.learn2act.net</a:t>
            </a:r>
            <a:r>
              <a:rPr lang="nl-NL" dirty="0" smtClean="0"/>
              <a:t> </a:t>
            </a:r>
            <a:endParaRPr lang="nl-NL" dirty="0"/>
          </a:p>
        </p:txBody>
      </p:sp>
      <p:pic>
        <p:nvPicPr>
          <p:cNvPr id="4" name="Afbeelding 3" descr="Symbool Logo Learn2ACT CMYK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977" y="2645354"/>
            <a:ext cx="3594100" cy="35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4082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762000"/>
          </a:xfrm>
        </p:spPr>
        <p:txBody>
          <a:bodyPr/>
          <a:lstStyle/>
          <a:p>
            <a:pPr algn="l"/>
            <a:r>
              <a:rPr lang="en-US" b="1" dirty="0" smtClean="0"/>
              <a:t>Disclosure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676401"/>
            <a:ext cx="8217160" cy="35052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I, Ellen </a:t>
            </a:r>
            <a:r>
              <a:rPr lang="en-US" dirty="0" err="1" smtClean="0"/>
              <a:t>Excelmans</a:t>
            </a:r>
            <a:r>
              <a:rPr lang="en-US" dirty="0" smtClean="0"/>
              <a:t>, have not received and will not receive any commercial support related to this presentation or the work presented in this presentation.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04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8600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Help!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04800" y="1676400"/>
            <a:ext cx="4267200" cy="444976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nl-NL" dirty="0" err="1" smtClean="0"/>
              <a:t>Our</a:t>
            </a:r>
            <a:r>
              <a:rPr lang="nl-NL" dirty="0" smtClean="0"/>
              <a:t> </a:t>
            </a:r>
            <a:r>
              <a:rPr lang="nl-NL" dirty="0" err="1" smtClean="0"/>
              <a:t>agendas</a:t>
            </a:r>
            <a:r>
              <a:rPr lang="nl-NL" dirty="0" smtClean="0"/>
              <a:t> </a:t>
            </a:r>
            <a:r>
              <a:rPr lang="nl-NL" dirty="0" err="1" smtClean="0"/>
              <a:t>bulge</a:t>
            </a:r>
            <a:r>
              <a:rPr lang="nl-NL" dirty="0" smtClean="0"/>
              <a:t>!</a:t>
            </a:r>
          </a:p>
          <a:p>
            <a:pPr marL="0" indent="0" algn="ctr">
              <a:buNone/>
            </a:pPr>
            <a:endParaRPr lang="nl-NL" dirty="0" smtClean="0"/>
          </a:p>
          <a:p>
            <a:pPr marL="0" indent="0" algn="ctr">
              <a:buNone/>
            </a:pPr>
            <a:r>
              <a:rPr lang="nl-NL" dirty="0" smtClean="0"/>
              <a:t>Too </a:t>
            </a:r>
            <a:r>
              <a:rPr lang="nl-NL" dirty="0" err="1" smtClean="0"/>
              <a:t>much</a:t>
            </a:r>
            <a:r>
              <a:rPr lang="nl-NL" dirty="0" smtClean="0"/>
              <a:t> </a:t>
            </a:r>
            <a:r>
              <a:rPr lang="nl-NL" dirty="0" err="1" smtClean="0"/>
              <a:t>demand</a:t>
            </a:r>
            <a:r>
              <a:rPr lang="nl-NL" dirty="0" smtClean="0"/>
              <a:t> </a:t>
            </a:r>
            <a:r>
              <a:rPr lang="nl-NL" dirty="0" err="1" smtClean="0"/>
              <a:t>for</a:t>
            </a:r>
            <a:r>
              <a:rPr lang="nl-NL" dirty="0" smtClean="0"/>
              <a:t> (</a:t>
            </a:r>
            <a:r>
              <a:rPr lang="nl-NL" dirty="0" err="1" smtClean="0"/>
              <a:t>individual</a:t>
            </a:r>
            <a:r>
              <a:rPr lang="nl-NL" dirty="0" smtClean="0"/>
              <a:t>) </a:t>
            </a:r>
            <a:r>
              <a:rPr lang="nl-NL" dirty="0" err="1" smtClean="0"/>
              <a:t>therapy</a:t>
            </a:r>
            <a:endParaRPr lang="nl-NL" dirty="0" smtClean="0"/>
          </a:p>
          <a:p>
            <a:pPr marL="0" indent="0" algn="ctr">
              <a:buNone/>
            </a:pPr>
            <a:r>
              <a:rPr lang="nl-NL" dirty="0" smtClean="0"/>
              <a:t>No crisismanagement</a:t>
            </a:r>
          </a:p>
          <a:p>
            <a:pPr marL="0" indent="0" algn="ctr">
              <a:buNone/>
            </a:pPr>
            <a:r>
              <a:rPr lang="nl-NL" dirty="0" smtClean="0"/>
              <a:t>No </a:t>
            </a:r>
            <a:r>
              <a:rPr lang="nl-NL" dirty="0" err="1" smtClean="0"/>
              <a:t>consolidation</a:t>
            </a:r>
            <a:r>
              <a:rPr lang="nl-NL" dirty="0" smtClean="0"/>
              <a:t> </a:t>
            </a:r>
            <a:r>
              <a:rPr lang="nl-NL" dirty="0" err="1" smtClean="0"/>
              <a:t>after</a:t>
            </a:r>
            <a:r>
              <a:rPr lang="nl-NL" dirty="0" smtClean="0"/>
              <a:t> </a:t>
            </a:r>
            <a:r>
              <a:rPr lang="nl-NL" dirty="0" err="1" smtClean="0"/>
              <a:t>therapy</a:t>
            </a:r>
            <a:endParaRPr lang="nl-NL" dirty="0" smtClean="0"/>
          </a:p>
          <a:p>
            <a:pPr marL="0" indent="0" algn="ctr">
              <a:buNone/>
            </a:pPr>
            <a:r>
              <a:rPr lang="nl-NL" dirty="0" smtClean="0"/>
              <a:t>Too long in </a:t>
            </a:r>
            <a:r>
              <a:rPr lang="nl-NL" dirty="0" err="1" smtClean="0"/>
              <a:t>therapy</a:t>
            </a:r>
            <a:endParaRPr lang="nl-NL" dirty="0" smtClean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1676399"/>
            <a:ext cx="4226536" cy="444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7089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Solution?</a:t>
            </a:r>
            <a:endParaRPr lang="nl-NL" b="1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914" y="1715528"/>
            <a:ext cx="6707760" cy="490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3205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 smtClean="0"/>
              <a:t>Blended</a:t>
            </a:r>
            <a:r>
              <a:rPr lang="nl-NL" b="1" dirty="0" smtClean="0"/>
              <a:t> ACT</a:t>
            </a:r>
            <a:endParaRPr lang="nl-NL" b="1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3125" y="3733800"/>
            <a:ext cx="2413000" cy="312420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9125" y="1587498"/>
            <a:ext cx="3444875" cy="4069711"/>
          </a:xfrm>
          <a:prstGeom prst="rect">
            <a:avLst/>
          </a:prstGeom>
        </p:spPr>
      </p:pic>
      <p:cxnSp>
        <p:nvCxnSpPr>
          <p:cNvPr id="8" name="Rechte verbindingslijn met pijl 7"/>
          <p:cNvCxnSpPr/>
          <p:nvPr/>
        </p:nvCxnSpPr>
        <p:spPr>
          <a:xfrm>
            <a:off x="3413125" y="2460625"/>
            <a:ext cx="889000" cy="1063625"/>
          </a:xfrm>
          <a:prstGeom prst="straightConnector1">
            <a:avLst/>
          </a:prstGeom>
          <a:ln w="254000">
            <a:solidFill>
              <a:schemeClr val="accent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met pijl 9"/>
          <p:cNvCxnSpPr/>
          <p:nvPr/>
        </p:nvCxnSpPr>
        <p:spPr>
          <a:xfrm flipH="1">
            <a:off x="4667250" y="2460625"/>
            <a:ext cx="1031875" cy="1063625"/>
          </a:xfrm>
          <a:prstGeom prst="straightConnector1">
            <a:avLst/>
          </a:prstGeom>
          <a:ln w="2540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Afbeelding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332" y="1783044"/>
            <a:ext cx="2324963" cy="348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4900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5069052"/>
            <a:ext cx="7772400" cy="1362075"/>
          </a:xfrm>
        </p:spPr>
        <p:txBody>
          <a:bodyPr/>
          <a:lstStyle/>
          <a:p>
            <a:r>
              <a:rPr lang="nl-NL" dirty="0" smtClean="0"/>
              <a:t>Learn2ACT </a:t>
            </a:r>
            <a:r>
              <a:rPr lang="nl-NL" dirty="0" err="1" smtClean="0"/>
              <a:t>functionalities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3442740"/>
            <a:ext cx="7772400" cy="1500187"/>
          </a:xfrm>
        </p:spPr>
        <p:txBody>
          <a:bodyPr/>
          <a:lstStyle/>
          <a:p>
            <a:r>
              <a:rPr lang="nl-NL" dirty="0" err="1" smtClean="0">
                <a:solidFill>
                  <a:schemeClr val="tx1"/>
                </a:solidFill>
              </a:rPr>
              <a:t>To</a:t>
            </a:r>
            <a:r>
              <a:rPr lang="nl-NL" dirty="0" smtClean="0">
                <a:solidFill>
                  <a:schemeClr val="tx1"/>
                </a:solidFill>
              </a:rPr>
              <a:t> blend or </a:t>
            </a:r>
            <a:r>
              <a:rPr lang="nl-NL" dirty="0" err="1" smtClean="0">
                <a:solidFill>
                  <a:schemeClr val="tx1"/>
                </a:solidFill>
              </a:rPr>
              <a:t>not</a:t>
            </a:r>
            <a:r>
              <a:rPr lang="nl-NL" dirty="0" smtClean="0">
                <a:solidFill>
                  <a:schemeClr val="tx1"/>
                </a:solidFill>
              </a:rPr>
              <a:t> </a:t>
            </a:r>
            <a:r>
              <a:rPr lang="nl-NL" dirty="0" err="1" smtClean="0">
                <a:solidFill>
                  <a:schemeClr val="tx1"/>
                </a:solidFill>
              </a:rPr>
              <a:t>to</a:t>
            </a:r>
            <a:r>
              <a:rPr lang="nl-NL" dirty="0" smtClean="0">
                <a:solidFill>
                  <a:schemeClr val="tx1"/>
                </a:solidFill>
              </a:rPr>
              <a:t> blend?</a:t>
            </a:r>
            <a:endParaRPr lang="nl-NL" dirty="0">
              <a:solidFill>
                <a:schemeClr val="tx1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13" y="457199"/>
            <a:ext cx="2210073" cy="393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4202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Value </a:t>
            </a:r>
            <a:r>
              <a:rPr lang="nl-NL" b="1" dirty="0" err="1" smtClean="0"/>
              <a:t>Sorting</a:t>
            </a:r>
            <a:r>
              <a:rPr lang="nl-NL" b="1" dirty="0" smtClean="0"/>
              <a:t> </a:t>
            </a:r>
            <a:r>
              <a:rPr lang="nl-NL" b="1" dirty="0" err="1" smtClean="0"/>
              <a:t>Task</a:t>
            </a:r>
            <a:endParaRPr lang="nl-NL" b="1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108" y="1529255"/>
            <a:ext cx="2809784" cy="499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4900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2648</TotalTime>
  <Words>1081</Words>
  <Application>Microsoft Macintosh PowerPoint</Application>
  <PresentationFormat>Diavoorstelling (4:3)</PresentationFormat>
  <Paragraphs>195</Paragraphs>
  <Slides>21</Slides>
  <Notes>13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21</vt:i4>
      </vt:variant>
    </vt:vector>
  </HeadingPairs>
  <TitlesOfParts>
    <vt:vector size="24" baseType="lpstr">
      <vt:lpstr>Arial</vt:lpstr>
      <vt:lpstr>Calibri</vt:lpstr>
      <vt:lpstr>Office-thema</vt:lpstr>
      <vt:lpstr>PowerPoint-presentatie</vt:lpstr>
      <vt:lpstr>To blend or not to blend?</vt:lpstr>
      <vt:lpstr>To blend or not to blend? Learn2ACT – the handy life compass</vt:lpstr>
      <vt:lpstr>Disclosure:</vt:lpstr>
      <vt:lpstr>Help!</vt:lpstr>
      <vt:lpstr>Solution?</vt:lpstr>
      <vt:lpstr>Blended ACT</vt:lpstr>
      <vt:lpstr>Learn2ACT functionalities</vt:lpstr>
      <vt:lpstr>Value Sorting Task</vt:lpstr>
      <vt:lpstr>Self-monitoring &amp; -control</vt:lpstr>
      <vt:lpstr>Crisis support</vt:lpstr>
      <vt:lpstr>Prelimary Research findings</vt:lpstr>
      <vt:lpstr>Added value of blending ACT?</vt:lpstr>
      <vt:lpstr>PowerPoint-presentatie</vt:lpstr>
      <vt:lpstr>PowerPoint-presentatie</vt:lpstr>
      <vt:lpstr>To app or not to app?</vt:lpstr>
      <vt:lpstr>PowerPoint-presentatie</vt:lpstr>
      <vt:lpstr>Challenges</vt:lpstr>
      <vt:lpstr>Conclusions</vt:lpstr>
      <vt:lpstr>PowerPoint-presentatie</vt:lpstr>
      <vt:lpstr>PowerPoint-presentatie</vt:lpstr>
    </vt:vector>
  </TitlesOfParts>
  <Company>De Braam</Company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 blend or not to blend?</dc:title>
  <dc:creator>Ellen Excelmans</dc:creator>
  <cp:lastModifiedBy>Bart Roelands</cp:lastModifiedBy>
  <cp:revision>91</cp:revision>
  <dcterms:created xsi:type="dcterms:W3CDTF">2015-11-11T14:55:16Z</dcterms:created>
  <dcterms:modified xsi:type="dcterms:W3CDTF">2016-06-18T17:35:47Z</dcterms:modified>
</cp:coreProperties>
</file>